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comments/comment2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omments/comment3.xml" ContentType="application/vnd.openxmlformats-officedocument.presentationml.comment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85" r:id="rId2"/>
    <p:sldId id="329" r:id="rId3"/>
    <p:sldId id="314" r:id="rId4"/>
    <p:sldId id="317" r:id="rId5"/>
    <p:sldId id="280" r:id="rId6"/>
    <p:sldId id="320" r:id="rId7"/>
    <p:sldId id="339" r:id="rId8"/>
    <p:sldId id="289" r:id="rId9"/>
    <p:sldId id="322" r:id="rId10"/>
    <p:sldId id="343" r:id="rId11"/>
    <p:sldId id="345" r:id="rId12"/>
    <p:sldId id="346" r:id="rId13"/>
    <p:sldId id="353" r:id="rId14"/>
    <p:sldId id="293" r:id="rId15"/>
    <p:sldId id="363" r:id="rId16"/>
    <p:sldId id="364" r:id="rId17"/>
    <p:sldId id="361" r:id="rId18"/>
    <p:sldId id="362" r:id="rId19"/>
    <p:sldId id="296" r:id="rId20"/>
    <p:sldId id="300" r:id="rId21"/>
    <p:sldId id="338" r:id="rId22"/>
    <p:sldId id="299" r:id="rId23"/>
    <p:sldId id="356" r:id="rId24"/>
    <p:sldId id="365" r:id="rId25"/>
    <p:sldId id="360" r:id="rId26"/>
    <p:sldId id="366" r:id="rId27"/>
    <p:sldId id="318" r:id="rId28"/>
    <p:sldId id="358" r:id="rId29"/>
    <p:sldId id="301" r:id="rId30"/>
    <p:sldId id="351" r:id="rId31"/>
    <p:sldId id="352" r:id="rId32"/>
    <p:sldId id="302" r:id="rId33"/>
    <p:sldId id="305" r:id="rId34"/>
    <p:sldId id="323" r:id="rId35"/>
    <p:sldId id="306" r:id="rId36"/>
    <p:sldId id="340" r:id="rId37"/>
    <p:sldId id="349" r:id="rId38"/>
    <p:sldId id="347" r:id="rId39"/>
    <p:sldId id="350" r:id="rId40"/>
    <p:sldId id="307" r:id="rId41"/>
    <p:sldId id="308" r:id="rId42"/>
    <p:sldId id="319" r:id="rId43"/>
    <p:sldId id="324" r:id="rId44"/>
    <p:sldId id="342" r:id="rId45"/>
    <p:sldId id="348" r:id="rId46"/>
    <p:sldId id="357" r:id="rId47"/>
    <p:sldId id="34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 Leininger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2" autoAdjust="0"/>
    <p:restoredTop sz="94679" autoAdjust="0"/>
  </p:normalViewPr>
  <p:slideViewPr>
    <p:cSldViewPr snapToGrid="0" snapToObjects="1">
      <p:cViewPr>
        <p:scale>
          <a:sx n="69" d="100"/>
          <a:sy n="69" d="100"/>
        </p:scale>
        <p:origin x="-582" y="-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6" y="1848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7-10T20:08:13.717" idx="2">
    <p:pos x="4766" y="807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7-11T09:50:17.246" idx="3">
    <p:pos x="4766" y="807"/>
    <p:text>this slide seems extra and does not follow the next one so drop this one - I know why it's here but it seems unneeded and will be annoyinig in the proceedings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7-11T11:11:09.561" idx="5">
    <p:pos x="1051" y="672"/>
    <p:text>you have an extra leading space on first line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27E1F-1B3E-4254-962E-8A004A752A19}" type="datetimeFigureOut">
              <a:rPr lang="de-CH" smtClean="0"/>
              <a:pPr/>
              <a:t>11.07.2019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B3384-F0AA-448A-BEC9-D40DDB272B16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3384-F0AA-448A-BEC9-D40DDB272B16}" type="slidenum">
              <a:rPr lang="de-CH" smtClean="0"/>
              <a:pPr/>
              <a:t>1</a:t>
            </a:fld>
            <a:endParaRPr lang="de-C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3384-F0AA-448A-BEC9-D40DDB272B16}" type="slidenum">
              <a:rPr lang="de-CH" smtClean="0"/>
              <a:pPr/>
              <a:t>9</a:t>
            </a:fld>
            <a:endParaRPr lang="de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56E5CA-1A9D-AF45-85BB-982734038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61C4AF-D012-D44F-B067-FADEB3940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FD98BA-CAD0-6D47-87BB-B75E5A7F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04FA-7966-DF45-AA89-E7426DAFA223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E708F9-7416-A044-9BFE-03F7DDDA5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92C93-9250-0E47-B647-93E5B86A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0069D-72C9-744F-B715-09263809592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39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D145E7-CE3E-684D-A0D5-C75F07F3C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50926D-3F5E-CD4F-B033-616552554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C680E9-51CC-6048-8F35-BE0FFBA70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04FA-7966-DF45-AA89-E7426DAFA223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5772D3-4008-604C-85E0-479FE1ADB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6C4535-78BB-A04D-87AE-296B60F7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0069D-72C9-744F-B715-09263809592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9159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47097DD-2745-8343-A22B-7AC48F4B38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E83B6F-373F-EF42-B470-E041E0E35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ACD52D-5192-674D-A2B3-D332A5054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04FA-7966-DF45-AA89-E7426DAFA223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1C714F-FE63-2248-BA87-B0129FA6F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5C28E8-6F52-6548-B1E4-F2005D49B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0069D-72C9-744F-B715-09263809592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8870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BD809F-5243-6E4F-B0F8-08EF330BA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1BF982-180A-A546-AC9C-3E74A2B87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F5F53E-C891-E14D-BA14-DAC495A71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04FA-7966-DF45-AA89-E7426DAFA223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0A75B9-E682-7D40-9DA5-F8FFDE34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E98764-8917-4341-B408-D19EFECB4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0069D-72C9-744F-B715-09263809592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4898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4722E-76C0-7C44-92B4-E99CC3CF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D77EFF-3013-484D-B6DA-64E3A00E2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991BC1-FA5C-4D47-98EF-DE265814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04FA-7966-DF45-AA89-E7426DAFA223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EEB2E2-7F2F-5242-9E49-57E8F011C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2B1B65-CF66-154B-B213-76D56B1E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0069D-72C9-744F-B715-09263809592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261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5EF4B6-0D3F-3348-B8BD-C6A0B4A8A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5E07E2-1C64-C549-A2C8-95F086F6C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A3617F-0133-6541-804A-279A56309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045968-B41E-B14C-A931-A85AF0C3B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04FA-7966-DF45-AA89-E7426DAFA223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FE7A1E-0FF6-1946-ADE0-6AA77FA12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A314DF-4D5E-FE47-AAD3-C82C50C0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0069D-72C9-744F-B715-09263809592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0399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906CD5-3110-AB4E-9383-935CDC43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50D957-D4F3-8744-9653-572E030F5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2A260B-64C9-694E-8AF9-A6B3D0DFD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087966-5B00-314F-B0A6-FCEA4FBA3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4F25E57-4AB0-804E-9666-69FFE259A2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F3E289-795B-A44F-B2ED-08BC93659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04FA-7966-DF45-AA89-E7426DAFA223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F85773-EFCD-0741-8625-290C57B2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1EB8002-C349-054F-BA56-AAF9D38D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0069D-72C9-744F-B715-09263809592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953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8C6E9-D891-F546-BCE5-0DF40D78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70183F-3D6E-D746-A3A8-EAE33F363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04FA-7966-DF45-AA89-E7426DAFA223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02E93A-2930-944A-B739-9AAF5E5E5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1CACB8D-13A6-DB4A-A20D-97EBBEFFF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0069D-72C9-744F-B715-09263809592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1118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3CC6B4E-0E0E-474B-99FC-174D7C53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04FA-7966-DF45-AA89-E7426DAFA223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1372D0A-AD89-EF4A-ABAE-118976DE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8588DD-49D5-9C41-8DC8-104BEE42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0069D-72C9-744F-B715-09263809592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3186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1E890-218F-A24B-85B7-3934EF53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03C421-6931-E743-8120-5859E841A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CF8839-5BEC-E643-8346-EB842C54C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F92607-99FF-E24B-9D1F-EDC753242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04FA-7966-DF45-AA89-E7426DAFA223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BA68F2-8F66-8A40-9BE3-852FF0A9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90EF5A-C045-2F49-996E-3EB4BAFAA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0069D-72C9-744F-B715-09263809592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1136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A438EF-DA88-264F-9F39-40026D87B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D918FB5-463A-434F-AC5C-3FB4197BA2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BE2FF1-29FC-DF43-B773-1A79CB472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2A28E0-401E-5A49-A3C9-B78FC0252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04FA-7966-DF45-AA89-E7426DAFA223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5B310F-D923-5043-81A6-8F4617AF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CB0991-B5E6-2E43-B8CA-3373B9BF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0069D-72C9-744F-B715-09263809592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3185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FCFAFBE-504A-C845-9A97-0881AA8D1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711289-9C6C-1141-8883-CBFF7C160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559299-6B7B-4E4D-A0A5-53C1FF9DF7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A04FA-7966-DF45-AA89-E7426DAFA223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28B635-27FD-D348-BE25-A557BD146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0DB17F-87B6-054E-86D5-404767B63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0069D-72C9-744F-B715-09263809592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324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hyperhamlet.unibas.ch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6EAF7F9-F27C-9249-B6E8-3C9DEF1D4A62}"/>
              </a:ext>
            </a:extLst>
          </p:cNvPr>
          <p:cNvSpPr txBox="1"/>
          <p:nvPr/>
        </p:nvSpPr>
        <p:spPr>
          <a:xfrm>
            <a:off x="971772" y="365125"/>
            <a:ext cx="97801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latin typeface="PT Serif" panose="020A0603040505020204" pitchFamily="18" charset="77"/>
              </a:rPr>
              <a:t>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834068-3C67-0448-B3B4-9BE4E302FD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0"/>
            <a:ext cx="12623180" cy="11591274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="" xmlns:a16="http://schemas.microsoft.com/office/drawing/2014/main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9966" y="5513294"/>
            <a:ext cx="2939551" cy="1015038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914400" y="1122364"/>
            <a:ext cx="10596282" cy="1432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"Look thee, I speak play scraps"</a:t>
            </a:r>
            <a:endParaRPr kumimoji="0" lang="de-CH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Untertitel 2"/>
          <p:cNvSpPr txBox="1">
            <a:spLocks/>
          </p:cNvSpPr>
          <p:nvPr/>
        </p:nvSpPr>
        <p:spPr>
          <a:xfrm>
            <a:off x="1524000" y="2729753"/>
            <a:ext cx="9144000" cy="3012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Digitally mapping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intertextuality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 early modern drama 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Regula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Hohl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Trillini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(University of Basel)</a:t>
            </a:r>
            <a:endParaRPr kumimoji="0" lang="de-CH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928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021976"/>
            <a:ext cx="97801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+mj-lt"/>
              </a:rPr>
              <a:t>The Corpus</a:t>
            </a:r>
            <a:endParaRPr lang="en-US" sz="20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4400" b="1" dirty="0" smtClean="0">
                <a:latin typeface="+mj-lt"/>
              </a:rPr>
              <a:t>Unit  of analysis</a:t>
            </a:r>
          </a:p>
          <a:p>
            <a:endParaRPr lang="en-US" sz="3600" dirty="0" smtClean="0">
              <a:latin typeface="+mj-lt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Lexia</a:t>
            </a:r>
            <a:r>
              <a:rPr lang="de-CH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de-CH" sz="3200" b="1" dirty="0" err="1" smtClean="0">
                <a:latin typeface="+mj-lt"/>
              </a:rPr>
              <a:t>types</a:t>
            </a:r>
            <a:endParaRPr lang="de-CH" sz="3200" b="1" dirty="0" smtClean="0">
              <a:latin typeface="+mj-lt"/>
            </a:endParaRPr>
          </a:p>
          <a:p>
            <a:r>
              <a:rPr lang="de-CH" sz="3200" dirty="0" smtClean="0">
                <a:latin typeface="+mj-lt"/>
              </a:rPr>
              <a:t>Word </a:t>
            </a:r>
            <a:r>
              <a:rPr lang="de-CH" sz="3200" dirty="0" err="1" smtClean="0">
                <a:latin typeface="+mj-lt"/>
              </a:rPr>
              <a:t>or</a:t>
            </a:r>
            <a:r>
              <a:rPr lang="de-CH" sz="3200" dirty="0" smtClean="0">
                <a:latin typeface="+mj-lt"/>
              </a:rPr>
              <a:t> </a:t>
            </a:r>
            <a:r>
              <a:rPr lang="de-CH" sz="3200" dirty="0" err="1" smtClean="0">
                <a:latin typeface="+mj-lt"/>
              </a:rPr>
              <a:t>phrase</a:t>
            </a:r>
            <a:endParaRPr lang="de-CH" sz="3200" dirty="0" smtClean="0">
              <a:latin typeface="+mj-lt"/>
            </a:endParaRPr>
          </a:p>
          <a:p>
            <a:r>
              <a:rPr lang="de-CH" sz="3200" dirty="0" err="1" smtClean="0">
                <a:latin typeface="+mj-lt"/>
              </a:rPr>
              <a:t>Sentence</a:t>
            </a:r>
            <a:r>
              <a:rPr lang="de-CH" sz="3200" dirty="0" smtClean="0">
                <a:latin typeface="+mj-lt"/>
              </a:rPr>
              <a:t> </a:t>
            </a:r>
            <a:r>
              <a:rPr lang="de-CH" sz="3200" dirty="0" err="1" smtClean="0">
                <a:latin typeface="+mj-lt"/>
              </a:rPr>
              <a:t>or</a:t>
            </a:r>
            <a:r>
              <a:rPr lang="de-CH" sz="3200" dirty="0" smtClean="0">
                <a:latin typeface="+mj-lt"/>
              </a:rPr>
              <a:t> </a:t>
            </a:r>
            <a:r>
              <a:rPr lang="de-CH" sz="3200" dirty="0" err="1" smtClean="0">
                <a:latin typeface="+mj-lt"/>
              </a:rPr>
              <a:t>verse</a:t>
            </a:r>
            <a:r>
              <a:rPr lang="de-CH" sz="3200" dirty="0" smtClean="0">
                <a:latin typeface="+mj-lt"/>
              </a:rPr>
              <a:t> </a:t>
            </a:r>
            <a:r>
              <a:rPr lang="de-CH" sz="3200" dirty="0" err="1" smtClean="0">
                <a:latin typeface="+mj-lt"/>
              </a:rPr>
              <a:t>line</a:t>
            </a:r>
            <a:endParaRPr lang="de-CH" sz="3200" dirty="0" smtClean="0">
              <a:latin typeface="+mj-lt"/>
            </a:endParaRPr>
          </a:p>
          <a:p>
            <a:r>
              <a:rPr lang="de-CH" sz="3200" dirty="0" smtClean="0">
                <a:latin typeface="+mj-lt"/>
              </a:rPr>
              <a:t>Name </a:t>
            </a:r>
            <a:r>
              <a:rPr lang="de-CH" sz="3200" dirty="0" err="1" smtClean="0">
                <a:latin typeface="+mj-lt"/>
              </a:rPr>
              <a:t>or</a:t>
            </a:r>
            <a:r>
              <a:rPr lang="de-CH" sz="3200" dirty="0" smtClean="0">
                <a:latin typeface="+mj-lt"/>
              </a:rPr>
              <a:t> title</a:t>
            </a:r>
          </a:p>
          <a:p>
            <a:r>
              <a:rPr lang="de-CH" sz="3200" dirty="0" smtClean="0">
                <a:latin typeface="+mj-lt"/>
              </a:rPr>
              <a:t>Plot </a:t>
            </a:r>
            <a:r>
              <a:rPr lang="de-CH" sz="3200" dirty="0" err="1" smtClean="0">
                <a:latin typeface="+mj-lt"/>
              </a:rPr>
              <a:t>element</a:t>
            </a:r>
            <a:endParaRPr lang="de-CH" sz="3200" dirty="0" smtClean="0">
              <a:latin typeface="+mj-lt"/>
            </a:endParaRPr>
          </a:p>
          <a:p>
            <a:endParaRPr lang="en-US" sz="3600" dirty="0" smtClean="0">
              <a:latin typeface="+mj-lt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64" y="5238515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071562" y="1021976"/>
            <a:ext cx="10150619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+mj-lt"/>
              </a:rPr>
              <a:t>Lexia</a:t>
            </a:r>
            <a:r>
              <a:rPr lang="en-US" sz="3200" b="1" dirty="0" smtClean="0">
                <a:latin typeface="+mj-lt"/>
              </a:rPr>
              <a:t>  #that launched a thousand ships</a:t>
            </a:r>
          </a:p>
          <a:p>
            <a:endParaRPr lang="de-CH" sz="20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[Faustus:]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Was this the face that launched a thousand ships? </a:t>
            </a:r>
          </a:p>
          <a:p>
            <a:pPr algn="r"/>
            <a:r>
              <a:rPr lang="en-US" sz="2400" dirty="0" smtClean="0">
                <a:latin typeface="+mj-lt"/>
              </a:rPr>
              <a:t>Marlowe (1588): </a:t>
            </a:r>
            <a:r>
              <a:rPr lang="en-US" sz="2400" i="1" dirty="0" smtClean="0">
                <a:latin typeface="+mj-lt"/>
              </a:rPr>
              <a:t>Doctor Faustus </a:t>
            </a:r>
          </a:p>
          <a:p>
            <a:pPr algn="r"/>
            <a:endParaRPr lang="en-US" sz="2000" i="1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[Tamburlaine:]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Her sacred beauty </a:t>
            </a:r>
            <a:r>
              <a:rPr lang="en-US" sz="3200" dirty="0" smtClean="0">
                <a:latin typeface="+mj-lt"/>
              </a:rPr>
              <a:t>hath enchanted heaven, And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drew a thousand ships </a:t>
            </a:r>
            <a:r>
              <a:rPr lang="en-US" sz="3200" dirty="0" smtClean="0">
                <a:latin typeface="+mj-lt"/>
              </a:rPr>
              <a:t>to </a:t>
            </a:r>
            <a:r>
              <a:rPr lang="en-US" sz="3200" dirty="0" err="1" smtClean="0">
                <a:latin typeface="+mj-lt"/>
              </a:rPr>
              <a:t>Tenedos</a:t>
            </a:r>
            <a:r>
              <a:rPr lang="en-US" sz="3200" dirty="0" smtClean="0">
                <a:latin typeface="+mj-lt"/>
              </a:rPr>
              <a:t>. </a:t>
            </a:r>
          </a:p>
          <a:p>
            <a:pPr algn="r"/>
            <a:r>
              <a:rPr lang="en-US" sz="2300" dirty="0" smtClean="0">
                <a:latin typeface="+mj-lt"/>
              </a:rPr>
              <a:t>Marlowe (1587): </a:t>
            </a:r>
            <a:r>
              <a:rPr lang="en-US" sz="2300" i="1" dirty="0" smtClean="0">
                <a:latin typeface="+mj-lt"/>
              </a:rPr>
              <a:t>Tamburlaine 2 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[Troilus:] Is she worth keeping? Why she is a pearl, 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Whose price hath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launch'd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above a thousand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ships</a:t>
            </a:r>
            <a:r>
              <a:rPr lang="en-US" sz="3200" dirty="0" smtClean="0">
                <a:latin typeface="+mj-lt"/>
              </a:rPr>
              <a:t>. </a:t>
            </a:r>
            <a:endParaRPr lang="en-US" sz="32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Shakespeare (1602): </a:t>
            </a:r>
            <a:r>
              <a:rPr lang="en-US" sz="2400" i="1" dirty="0" smtClean="0">
                <a:latin typeface="+mj-lt"/>
              </a:rPr>
              <a:t>Troilus and Cressida </a:t>
            </a:r>
          </a:p>
          <a:p>
            <a:endParaRPr lang="en-US" sz="2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071562" y="1008121"/>
            <a:ext cx="101506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+mj-lt"/>
              </a:rPr>
              <a:t>Lexia</a:t>
            </a:r>
            <a:r>
              <a:rPr lang="en-US" sz="3200" b="1" dirty="0" smtClean="0">
                <a:latin typeface="+mj-lt"/>
              </a:rPr>
              <a:t>  #that launched a thousand ships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[Dido:] Tell him, I never </a:t>
            </a:r>
            <a:r>
              <a:rPr lang="en-US" sz="3200" dirty="0" err="1" smtClean="0">
                <a:latin typeface="+mj-lt"/>
              </a:rPr>
              <a:t>vow'd</a:t>
            </a:r>
            <a:r>
              <a:rPr lang="en-US" sz="3200" dirty="0" smtClean="0">
                <a:latin typeface="+mj-lt"/>
              </a:rPr>
              <a:t> at Aulis' gulf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The desolation of his native Troy,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Nor sent a thousand ships </a:t>
            </a:r>
            <a:r>
              <a:rPr lang="en-US" sz="3200" dirty="0" smtClean="0">
                <a:latin typeface="+mj-lt"/>
              </a:rPr>
              <a:t>unto the </a:t>
            </a:r>
            <a:r>
              <a:rPr lang="en-US" sz="3200" dirty="0" smtClean="0">
                <a:latin typeface="+mj-lt"/>
              </a:rPr>
              <a:t>walls.</a:t>
            </a:r>
            <a:endParaRPr lang="en-US" sz="32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Marlowe  and </a:t>
            </a:r>
            <a:r>
              <a:rPr lang="en-US" sz="2400" dirty="0" err="1" smtClean="0">
                <a:latin typeface="+mj-lt"/>
              </a:rPr>
              <a:t>Nashe</a:t>
            </a:r>
            <a:r>
              <a:rPr lang="en-US" sz="2400" dirty="0" smtClean="0">
                <a:latin typeface="+mj-lt"/>
              </a:rPr>
              <a:t> (1588): </a:t>
            </a:r>
            <a:r>
              <a:rPr lang="en-US" sz="2400" i="1" dirty="0" smtClean="0">
                <a:latin typeface="+mj-lt"/>
              </a:rPr>
              <a:t>Dido, Queen of Carthage </a:t>
            </a:r>
          </a:p>
          <a:p>
            <a:endParaRPr lang="en-US" sz="2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071562" y="1008121"/>
            <a:ext cx="1015061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#that launched a thousand ships  - and #gulf of Aulis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[Dido:] Tell him,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I never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vow'd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at Aulis' gulf</a:t>
            </a:r>
            <a:r>
              <a:rPr lang="en-US" sz="3200" dirty="0" smtClean="0">
                <a:latin typeface="+mj-lt"/>
              </a:rPr>
              <a:t/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The desolation of his native Troy,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Nor sent a thousand ships </a:t>
            </a:r>
            <a:r>
              <a:rPr lang="en-US" sz="3200" dirty="0" smtClean="0">
                <a:latin typeface="+mj-lt"/>
              </a:rPr>
              <a:t>unto the walls […].</a:t>
            </a:r>
          </a:p>
          <a:p>
            <a:pPr algn="r"/>
            <a:r>
              <a:rPr lang="en-US" sz="2400" dirty="0" smtClean="0">
                <a:latin typeface="+mj-lt"/>
              </a:rPr>
              <a:t>Marlowe and </a:t>
            </a:r>
            <a:r>
              <a:rPr lang="en-US" sz="2400" dirty="0" err="1" smtClean="0">
                <a:latin typeface="+mj-lt"/>
              </a:rPr>
              <a:t>Nashe</a:t>
            </a:r>
            <a:r>
              <a:rPr lang="en-US" sz="2400" dirty="0" smtClean="0">
                <a:latin typeface="+mj-lt"/>
              </a:rPr>
              <a:t> (1588): </a:t>
            </a:r>
            <a:r>
              <a:rPr lang="en-US" sz="2400" i="1" dirty="0" smtClean="0">
                <a:latin typeface="+mj-lt"/>
              </a:rPr>
              <a:t>Dido, Queen of Carthage 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[Helena:] [looking in a glass] Was this wrinkled forehead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When 'twas at best, worth half so many lives?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Was this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the beauty</a:t>
            </a:r>
            <a:br>
              <a:rPr lang="en-US" sz="3200" dirty="0" smtClean="0">
                <a:solidFill>
                  <a:srgbClr val="FF0000"/>
                </a:solidFill>
                <a:latin typeface="+mj-lt"/>
              </a:rPr>
            </a:b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That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launch'd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a thousand ships from Aulis' gulf? </a:t>
            </a:r>
          </a:p>
          <a:p>
            <a:pPr algn="r"/>
            <a:r>
              <a:rPr lang="en-US" sz="2400" dirty="0" smtClean="0">
                <a:latin typeface="+mj-lt"/>
              </a:rPr>
              <a:t>Heywood (1613): </a:t>
            </a:r>
            <a:r>
              <a:rPr lang="en-US" sz="2400" i="1" dirty="0" smtClean="0">
                <a:latin typeface="+mj-lt"/>
              </a:rPr>
              <a:t>The Iron Age Part 1</a:t>
            </a: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057276" y="1021976"/>
            <a:ext cx="975836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Two </a:t>
            </a:r>
            <a:r>
              <a:rPr lang="en-US" sz="3200" b="1" dirty="0" err="1" smtClean="0">
                <a:latin typeface="+mj-lt"/>
              </a:rPr>
              <a:t>lexias</a:t>
            </a:r>
            <a:r>
              <a:rPr lang="en-US" sz="3200" b="1" dirty="0" smtClean="0">
                <a:latin typeface="+mj-lt"/>
              </a:rPr>
              <a:t> combined</a:t>
            </a:r>
          </a:p>
          <a:p>
            <a:endParaRPr lang="en-US" sz="2000" b="1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[Hamlet:] As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e'er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my conversation coped withal</a:t>
            </a:r>
            <a:r>
              <a:rPr lang="en-US" sz="3200" dirty="0" smtClean="0">
                <a:latin typeface="+mj-lt"/>
              </a:rPr>
              <a:t>. </a:t>
            </a:r>
            <a:endParaRPr lang="de-CH" sz="32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Shakespeare  (1600): </a:t>
            </a:r>
            <a:r>
              <a:rPr lang="en-US" sz="2400" i="1" dirty="0" smtClean="0">
                <a:latin typeface="+mj-lt"/>
              </a:rPr>
              <a:t>Hamlet</a:t>
            </a:r>
            <a:r>
              <a:rPr lang="en-US" sz="2400" dirty="0" smtClean="0">
                <a:latin typeface="+mj-lt"/>
              </a:rPr>
              <a:t> </a:t>
            </a:r>
          </a:p>
          <a:p>
            <a:r>
              <a:rPr lang="en-US" sz="3200" dirty="0" smtClean="0">
                <a:latin typeface="+mj-lt"/>
              </a:rPr>
              <a:t>[Valentine:] Madam and mistress,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a thousand good-morrows</a:t>
            </a:r>
            <a:r>
              <a:rPr lang="en-US" sz="3200" dirty="0" smtClean="0">
                <a:latin typeface="+mj-lt"/>
              </a:rPr>
              <a:t>. </a:t>
            </a:r>
            <a:endParaRPr lang="de-CH" sz="32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Shakespeare (1594): </a:t>
            </a:r>
            <a:r>
              <a:rPr lang="en-US" sz="2400" i="1" dirty="0" smtClean="0">
                <a:latin typeface="+mj-lt"/>
              </a:rPr>
              <a:t>The Two Gentlemen of Verona</a:t>
            </a:r>
            <a:r>
              <a:rPr lang="en-US" sz="2400" dirty="0" smtClean="0">
                <a:latin typeface="+mj-lt"/>
              </a:rPr>
              <a:t> </a:t>
            </a:r>
          </a:p>
          <a:p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[</a:t>
            </a:r>
            <a:r>
              <a:rPr lang="en-US" sz="3200" dirty="0" err="1" smtClean="0">
                <a:latin typeface="+mj-lt"/>
              </a:rPr>
              <a:t>Feesimple</a:t>
            </a:r>
            <a:r>
              <a:rPr lang="en-US" sz="3200" dirty="0" smtClean="0">
                <a:latin typeface="+mj-lt"/>
              </a:rPr>
              <a:t>:]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One and thirty good-morrows </a:t>
            </a:r>
            <a:r>
              <a:rPr lang="en-US" sz="3200" dirty="0" smtClean="0">
                <a:latin typeface="+mj-lt"/>
              </a:rPr>
              <a:t>to the fairest, wisest, richest widow,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that ever conversation coped withal</a:t>
            </a:r>
            <a:r>
              <a:rPr lang="en-US" sz="3200" dirty="0" smtClean="0">
                <a:latin typeface="+mj-lt"/>
              </a:rPr>
              <a:t>.</a:t>
            </a:r>
          </a:p>
          <a:p>
            <a:pPr algn="r"/>
            <a:r>
              <a:rPr lang="en-US" sz="2400" dirty="0" smtClean="0">
                <a:latin typeface="+mj-lt"/>
              </a:rPr>
              <a:t>Field (1610): </a:t>
            </a:r>
            <a:r>
              <a:rPr lang="en-US" sz="2400" i="1" dirty="0" smtClean="0">
                <a:latin typeface="+mj-lt"/>
              </a:rPr>
              <a:t>Amends for Ladies </a:t>
            </a:r>
            <a:endParaRPr lang="de-CH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057276" y="1021976"/>
            <a:ext cx="975836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+mj-lt"/>
              </a:rPr>
              <a:t>Lexia</a:t>
            </a:r>
            <a:r>
              <a:rPr lang="en-US" sz="3200" b="1" dirty="0" smtClean="0">
                <a:latin typeface="+mj-lt"/>
              </a:rPr>
              <a:t>  #pampered jades</a:t>
            </a:r>
          </a:p>
          <a:p>
            <a:r>
              <a:rPr lang="en-US" sz="3200" dirty="0" smtClean="0">
                <a:latin typeface="+mj-lt"/>
              </a:rPr>
              <a:t>[Tamburlaine:]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Holla</a:t>
            </a:r>
            <a:r>
              <a:rPr lang="en-US" sz="3200" dirty="0" smtClean="0">
                <a:latin typeface="+mj-lt"/>
              </a:rPr>
              <a:t>,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ye pampered jades </a:t>
            </a:r>
            <a:r>
              <a:rPr lang="en-US" sz="3200" dirty="0" smtClean="0">
                <a:latin typeface="+mj-lt"/>
              </a:rPr>
              <a:t>of Asia!</a:t>
            </a:r>
            <a:endParaRPr lang="de-CH" sz="32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Marlowe (1587): </a:t>
            </a:r>
            <a:r>
              <a:rPr lang="en-US" sz="2400" i="1" dirty="0" smtClean="0">
                <a:latin typeface="+mj-lt"/>
              </a:rPr>
              <a:t>Tamburlaine Part 2 </a:t>
            </a:r>
            <a:endParaRPr lang="de-CH" sz="2400" i="1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[Pistol:] Shall pack-horses and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hollow pampered jades </a:t>
            </a:r>
            <a:r>
              <a:rPr lang="en-US" sz="3200" dirty="0" smtClean="0">
                <a:latin typeface="+mj-lt"/>
              </a:rPr>
              <a:t>of Asia compare with Caesars and with cannibals? </a:t>
            </a:r>
            <a:endParaRPr lang="de-CH" sz="32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Shakespeare (1597): </a:t>
            </a:r>
            <a:r>
              <a:rPr lang="en-US" sz="2400" i="1" dirty="0" smtClean="0">
                <a:latin typeface="+mj-lt"/>
              </a:rPr>
              <a:t>Henry IV Part 2 </a:t>
            </a:r>
          </a:p>
          <a:p>
            <a:pPr algn="r"/>
            <a:endParaRPr lang="de-CH" sz="2400" i="1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[Quicksilver:] Eastward Ho!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Holla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, ye pampered jades </a:t>
            </a:r>
            <a:r>
              <a:rPr lang="en-US" sz="3200" dirty="0" smtClean="0">
                <a:latin typeface="+mj-lt"/>
              </a:rPr>
              <a:t>of Asia. </a:t>
            </a:r>
            <a:endParaRPr lang="de-CH" sz="32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Marston, Chapman and Jonson (1605): </a:t>
            </a:r>
            <a:r>
              <a:rPr lang="en-US" sz="2400" i="1" dirty="0" smtClean="0">
                <a:latin typeface="+mj-lt"/>
              </a:rPr>
              <a:t>Eastward Ho! </a:t>
            </a:r>
            <a:endParaRPr lang="de-CH" sz="2400" i="1" dirty="0" smtClean="0">
              <a:latin typeface="+mj-lt"/>
            </a:endParaRPr>
          </a:p>
          <a:p>
            <a:endParaRPr lang="de-CH" sz="3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057276" y="1021976"/>
            <a:ext cx="975836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+mj-lt"/>
              </a:rPr>
              <a:t>Lexia</a:t>
            </a:r>
            <a:r>
              <a:rPr lang="en-US" sz="3200" b="1" dirty="0" smtClean="0">
                <a:latin typeface="+mj-lt"/>
              </a:rPr>
              <a:t>  #pampered jades</a:t>
            </a:r>
          </a:p>
          <a:p>
            <a:endParaRPr lang="en-US" sz="2000" b="1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[</a:t>
            </a:r>
            <a:r>
              <a:rPr lang="en-US" sz="3200" dirty="0" err="1" smtClean="0">
                <a:latin typeface="+mj-lt"/>
              </a:rPr>
              <a:t>Oeneus</a:t>
            </a:r>
            <a:r>
              <a:rPr lang="en-US" sz="3200" dirty="0" smtClean="0">
                <a:latin typeface="+mj-lt"/>
              </a:rPr>
              <a:t>:] If any tyrant feed his boars with gobs of strangers' flesh </a:t>
            </a:r>
          </a:p>
          <a:p>
            <a:r>
              <a:rPr lang="en-US" sz="3200" dirty="0" smtClean="0">
                <a:latin typeface="+mj-lt"/>
              </a:rPr>
              <a:t>Now let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his pampered jades </a:t>
            </a:r>
            <a:r>
              <a:rPr lang="en-US" sz="3200" dirty="0" smtClean="0">
                <a:latin typeface="+mj-lt"/>
              </a:rPr>
              <a:t>unto my Carcass fall afresh. </a:t>
            </a:r>
            <a:endParaRPr lang="de-CH" sz="3200" dirty="0" smtClean="0">
              <a:latin typeface="+mj-lt"/>
            </a:endParaRPr>
          </a:p>
          <a:p>
            <a:pPr algn="r"/>
            <a:r>
              <a:rPr lang="en-US" sz="2400" dirty="0" err="1" smtClean="0">
                <a:latin typeface="+mj-lt"/>
              </a:rPr>
              <a:t>Studley</a:t>
            </a:r>
            <a:r>
              <a:rPr lang="en-US" sz="2400" dirty="0" smtClean="0">
                <a:latin typeface="+mj-lt"/>
              </a:rPr>
              <a:t> (1566): </a:t>
            </a:r>
            <a:r>
              <a:rPr lang="en-US" sz="2400" i="1" dirty="0" smtClean="0">
                <a:latin typeface="+mj-lt"/>
              </a:rPr>
              <a:t>Hercules </a:t>
            </a:r>
            <a:r>
              <a:rPr lang="en-US" sz="2400" i="1" dirty="0" err="1" smtClean="0">
                <a:latin typeface="+mj-lt"/>
              </a:rPr>
              <a:t>Oetaeus</a:t>
            </a:r>
            <a:r>
              <a:rPr lang="en-US" sz="2400" i="1" dirty="0" smtClean="0">
                <a:latin typeface="+mj-lt"/>
              </a:rPr>
              <a:t> </a:t>
            </a:r>
          </a:p>
          <a:p>
            <a:pPr algn="r"/>
            <a:endParaRPr lang="de-CH" sz="24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What? is it I that did behold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the pampered Jades </a:t>
            </a:r>
            <a:r>
              <a:rPr lang="en-US" sz="3200" dirty="0" smtClean="0">
                <a:latin typeface="+mj-lt"/>
              </a:rPr>
              <a:t>of Thrace?</a:t>
            </a:r>
          </a:p>
          <a:p>
            <a:pPr algn="r"/>
            <a:r>
              <a:rPr lang="en-US" sz="2400" dirty="0" smtClean="0">
                <a:latin typeface="+mj-lt"/>
              </a:rPr>
              <a:t>Golding (1567): </a:t>
            </a:r>
            <a:r>
              <a:rPr lang="en-US" sz="2400" i="1" dirty="0" smtClean="0">
                <a:latin typeface="+mj-lt"/>
              </a:rPr>
              <a:t>Ovid's Metamorphoses</a:t>
            </a:r>
            <a:r>
              <a:rPr lang="en-US" sz="2400" dirty="0" smtClean="0">
                <a:latin typeface="+mj-lt"/>
              </a:rPr>
              <a:t> </a:t>
            </a:r>
            <a:endParaRPr lang="de-CH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358153" y="1021976"/>
            <a:ext cx="8794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b="1" dirty="0" err="1" smtClean="0">
                <a:latin typeface="+mj-lt"/>
              </a:rPr>
              <a:t>Two</a:t>
            </a:r>
            <a:r>
              <a:rPr lang="de-CH" sz="4000" b="1" dirty="0" smtClean="0">
                <a:latin typeface="+mj-lt"/>
              </a:rPr>
              <a:t> </a:t>
            </a:r>
            <a:r>
              <a:rPr lang="de-CH" sz="4000" b="1" dirty="0" err="1" smtClean="0">
                <a:latin typeface="+mj-lt"/>
              </a:rPr>
              <a:t>passages</a:t>
            </a:r>
            <a:r>
              <a:rPr lang="de-CH" sz="4000" b="1" dirty="0" smtClean="0">
                <a:latin typeface="+mj-lt"/>
              </a:rPr>
              <a:t> </a:t>
            </a:r>
          </a:p>
          <a:p>
            <a:r>
              <a:rPr lang="de-CH" sz="4000" b="1" dirty="0" err="1" smtClean="0">
                <a:latin typeface="+mj-lt"/>
              </a:rPr>
              <a:t>share</a:t>
            </a:r>
            <a:r>
              <a:rPr lang="de-CH" sz="4000" b="1" dirty="0" smtClean="0">
                <a:latin typeface="+mj-lt"/>
              </a:rPr>
              <a:t> a </a:t>
            </a:r>
            <a:r>
              <a:rPr lang="de-CH" sz="4000" b="1" dirty="0" err="1" smtClean="0">
                <a:latin typeface="+mj-lt"/>
              </a:rPr>
              <a:t>lexia</a:t>
            </a:r>
            <a:endParaRPr lang="de-CH" sz="4000" b="1" dirty="0" smtClean="0">
              <a:latin typeface="+mj-lt"/>
            </a:endParaRPr>
          </a:p>
          <a:p>
            <a:endParaRPr lang="de-CH" sz="4000" b="1" dirty="0" smtClean="0">
              <a:latin typeface="+mj-lt"/>
            </a:endParaRPr>
          </a:p>
          <a:p>
            <a:r>
              <a:rPr lang="de-CH" sz="4000" b="1" dirty="0" smtClean="0">
                <a:latin typeface="+mj-lt"/>
              </a:rPr>
              <a:t>"Quotation"….??</a:t>
            </a:r>
            <a:endParaRPr lang="de-CH" sz="4000" b="1" dirty="0">
              <a:latin typeface="+mj-lt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753" y="5214601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358153" y="1021976"/>
            <a:ext cx="8794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b="1" dirty="0" err="1" smtClean="0">
                <a:latin typeface="+mj-lt"/>
              </a:rPr>
              <a:t>Two</a:t>
            </a:r>
            <a:r>
              <a:rPr lang="de-CH" sz="4000" b="1" dirty="0" smtClean="0">
                <a:latin typeface="+mj-lt"/>
              </a:rPr>
              <a:t> </a:t>
            </a:r>
            <a:r>
              <a:rPr lang="de-CH" sz="4000" b="1" dirty="0" err="1" smtClean="0">
                <a:latin typeface="+mj-lt"/>
              </a:rPr>
              <a:t>passages</a:t>
            </a:r>
            <a:r>
              <a:rPr lang="de-CH" sz="4000" b="1" dirty="0" smtClean="0">
                <a:latin typeface="+mj-lt"/>
              </a:rPr>
              <a:t> </a:t>
            </a:r>
          </a:p>
          <a:p>
            <a:r>
              <a:rPr lang="de-CH" sz="4000" b="1" dirty="0" err="1" smtClean="0">
                <a:latin typeface="+mj-lt"/>
              </a:rPr>
              <a:t>share</a:t>
            </a:r>
            <a:r>
              <a:rPr lang="de-CH" sz="4000" b="1" dirty="0" smtClean="0">
                <a:latin typeface="+mj-lt"/>
              </a:rPr>
              <a:t> a </a:t>
            </a:r>
            <a:r>
              <a:rPr lang="de-CH" sz="4000" b="1" dirty="0" err="1" smtClean="0">
                <a:latin typeface="+mj-lt"/>
              </a:rPr>
              <a:t>lexia</a:t>
            </a:r>
            <a:endParaRPr lang="de-CH" sz="4000" b="1" dirty="0" smtClean="0">
              <a:latin typeface="+mj-lt"/>
            </a:endParaRPr>
          </a:p>
          <a:p>
            <a:endParaRPr lang="de-CH" sz="4000" b="1" dirty="0" smtClean="0">
              <a:latin typeface="+mj-lt"/>
            </a:endParaRPr>
          </a:p>
          <a:p>
            <a:r>
              <a:rPr lang="de-CH" sz="4000" b="1" dirty="0" smtClean="0">
                <a:latin typeface="+mj-lt"/>
              </a:rPr>
              <a:t>"Quotation"….??</a:t>
            </a:r>
            <a:endParaRPr lang="de-CH" sz="4000" b="1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7337" y="0"/>
            <a:ext cx="4548470" cy="687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753" y="5214601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358153" y="1021976"/>
            <a:ext cx="8794376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+mj-lt"/>
              </a:rPr>
              <a:t>Lexia</a:t>
            </a:r>
            <a:r>
              <a:rPr lang="en-US" sz="3200" b="1" dirty="0" smtClean="0">
                <a:latin typeface="+mj-lt"/>
              </a:rPr>
              <a:t>: #My horse, my horse, my kingdom for a horse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[Richard:]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A horse, a horse, my kingdom for a horse!</a:t>
            </a:r>
            <a:endParaRPr lang="de-CH" sz="3200" dirty="0" smtClean="0">
              <a:solidFill>
                <a:srgbClr val="FF0000"/>
              </a:solidFill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Shakespeare (1593): </a:t>
            </a:r>
            <a:r>
              <a:rPr lang="en-US" sz="2400" i="1" dirty="0" smtClean="0">
                <a:latin typeface="+mj-lt"/>
              </a:rPr>
              <a:t>Richard III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3200" i="1" dirty="0" smtClean="0">
                <a:solidFill>
                  <a:srgbClr val="FF0000"/>
                </a:solidFill>
                <a:latin typeface="+mj-lt"/>
              </a:rPr>
              <a:t>A man, a man, a kingdom for a man!</a:t>
            </a:r>
            <a:r>
              <a:rPr lang="en-US" sz="3200" i="1" dirty="0" smtClean="0">
                <a:latin typeface="+mj-lt"/>
              </a:rPr>
              <a:t/>
            </a:r>
            <a:br>
              <a:rPr lang="en-US" sz="3200" i="1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Why, how now, currish, mad </a:t>
            </a:r>
            <a:r>
              <a:rPr lang="en-US" sz="3200" i="1" dirty="0" smtClean="0">
                <a:latin typeface="+mj-lt"/>
              </a:rPr>
              <a:t>Athenian?</a:t>
            </a:r>
            <a:endParaRPr lang="de-CH" sz="3200" dirty="0" smtClean="0">
              <a:latin typeface="+mj-lt"/>
            </a:endParaRPr>
          </a:p>
          <a:p>
            <a:pPr algn="r"/>
            <a:r>
              <a:rPr lang="en-US" sz="2300" dirty="0" smtClean="0">
                <a:latin typeface="+mj-lt"/>
              </a:rPr>
              <a:t>Marston (1598): </a:t>
            </a:r>
            <a:r>
              <a:rPr lang="en-US" sz="2300" i="1" dirty="0" smtClean="0">
                <a:latin typeface="+mj-lt"/>
              </a:rPr>
              <a:t>The Scourge of Villainy</a:t>
            </a:r>
            <a:r>
              <a:rPr lang="en-US" sz="3200" dirty="0" smtClean="0">
                <a:latin typeface="+mj-lt"/>
              </a:rPr>
              <a:t/>
            </a:r>
            <a:br>
              <a:rPr lang="en-US" sz="3200" dirty="0" smtClean="0">
                <a:latin typeface="+mj-lt"/>
              </a:rPr>
            </a:br>
            <a:endParaRPr lang="en-US" sz="3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19803" y="1237129"/>
            <a:ext cx="1057087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+mj-lt"/>
              </a:rPr>
              <a:t>WordWeb</a:t>
            </a:r>
            <a:r>
              <a:rPr lang="en-US" sz="6000" b="1" dirty="0" smtClean="0">
                <a:latin typeface="+mj-lt"/>
              </a:rPr>
              <a:t> / IDEM</a:t>
            </a:r>
          </a:p>
          <a:p>
            <a:pPr>
              <a:spcAft>
                <a:spcPts val="1200"/>
              </a:spcAft>
            </a:pPr>
            <a:r>
              <a:rPr lang="en-US" sz="3600" b="1" dirty="0" smtClean="0">
                <a:latin typeface="+mj-lt"/>
              </a:rPr>
              <a:t>An online database of extracts from early modern plays </a:t>
            </a:r>
          </a:p>
          <a:p>
            <a:pPr>
              <a:spcAft>
                <a:spcPts val="1200"/>
              </a:spcAft>
            </a:pPr>
            <a:endParaRPr lang="en-US" sz="2000" dirty="0" smtClean="0"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en-US" sz="3600" dirty="0" smtClean="0">
                <a:latin typeface="+mj-lt"/>
              </a:rPr>
              <a:t>Funded by the Swiss National Science Foundation</a:t>
            </a:r>
          </a:p>
          <a:p>
            <a:r>
              <a:rPr lang="en-US" sz="3600" dirty="0" smtClean="0">
                <a:latin typeface="+mj-lt"/>
              </a:rPr>
              <a:t>Based at the University of Basel</a:t>
            </a:r>
          </a:p>
          <a:p>
            <a:r>
              <a:rPr lang="en-US" sz="3600" dirty="0" smtClean="0">
                <a:latin typeface="+mj-lt"/>
              </a:rPr>
              <a:t>	Department of English </a:t>
            </a:r>
          </a:p>
          <a:p>
            <a:r>
              <a:rPr lang="en-US" sz="3600" dirty="0" smtClean="0">
                <a:latin typeface="+mj-lt"/>
              </a:rPr>
              <a:t>	Digital Humanities Lab</a:t>
            </a:r>
          </a:p>
          <a:p>
            <a:endParaRPr lang="en-US" sz="3600" dirty="0" smtClean="0">
              <a:latin typeface="+mj-lt"/>
            </a:endParaRPr>
          </a:p>
          <a:p>
            <a:endParaRPr lang="de-CH" sz="3600" dirty="0">
              <a:latin typeface="+mj-lt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275" y="5223148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639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358153" y="1021976"/>
            <a:ext cx="9448392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+mj-lt"/>
              </a:rPr>
              <a:t>Lexia</a:t>
            </a:r>
            <a:r>
              <a:rPr lang="en-US" sz="3200" b="1" dirty="0" smtClean="0">
                <a:latin typeface="+mj-lt"/>
              </a:rPr>
              <a:t>   #an x, an x , my y for an x!</a:t>
            </a:r>
          </a:p>
          <a:p>
            <a:endParaRPr lang="en-US" sz="2000" b="1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[</a:t>
            </a:r>
            <a:r>
              <a:rPr lang="en-US" sz="3200" dirty="0" err="1" smtClean="0">
                <a:latin typeface="+mj-lt"/>
              </a:rPr>
              <a:t>Quadratus</a:t>
            </a:r>
            <a:r>
              <a:rPr lang="en-US" sz="3200" dirty="0" smtClean="0">
                <a:latin typeface="+mj-lt"/>
              </a:rPr>
              <a:t>:]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A horse, a horse, my kingdom for a horse!</a:t>
            </a:r>
            <a:br>
              <a:rPr lang="en-US" sz="3200" dirty="0" smtClean="0">
                <a:solidFill>
                  <a:srgbClr val="FF0000"/>
                </a:solidFill>
                <a:latin typeface="+mj-lt"/>
              </a:rPr>
            </a:br>
            <a:r>
              <a:rPr lang="en-US" sz="3200" dirty="0" smtClean="0">
                <a:latin typeface="+mj-lt"/>
              </a:rPr>
              <a:t>Look thee, I speak play scraps.</a:t>
            </a:r>
            <a:endParaRPr lang="de-CH" sz="32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Marston (1601): </a:t>
            </a:r>
            <a:r>
              <a:rPr lang="en-US" sz="2400" i="1" dirty="0" smtClean="0">
                <a:latin typeface="+mj-lt"/>
              </a:rPr>
              <a:t>What You Will</a:t>
            </a:r>
          </a:p>
          <a:p>
            <a:pPr algn="r"/>
            <a:endParaRPr lang="en-US" sz="2000" i="1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[Don </a:t>
            </a:r>
            <a:r>
              <a:rPr lang="en-US" sz="3200" dirty="0" err="1" smtClean="0">
                <a:latin typeface="+mj-lt"/>
              </a:rPr>
              <a:t>Zuccone</a:t>
            </a:r>
            <a:r>
              <a:rPr lang="en-US" sz="3200" dirty="0" smtClean="0">
                <a:latin typeface="+mj-lt"/>
              </a:rPr>
              <a:t>:]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A fool, a fool! my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coxcombe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for a fool!</a:t>
            </a:r>
          </a:p>
          <a:p>
            <a:pPr algn="r"/>
            <a:r>
              <a:rPr lang="en-US" sz="2300" dirty="0" smtClean="0">
                <a:latin typeface="+mj-lt"/>
              </a:rPr>
              <a:t>Marston (1605): </a:t>
            </a:r>
            <a:r>
              <a:rPr lang="en-US" sz="2300" i="1" dirty="0" smtClean="0">
                <a:latin typeface="+mj-lt"/>
              </a:rPr>
              <a:t>The Fawn</a:t>
            </a:r>
            <a:endParaRPr lang="en-US" sz="2000" i="1" dirty="0" smtClean="0">
              <a:latin typeface="+mj-lt"/>
            </a:endParaRPr>
          </a:p>
          <a:p>
            <a:pPr algn="r"/>
            <a:endParaRPr lang="en-US" sz="2000" i="1" dirty="0" smtClean="0"/>
          </a:p>
          <a:p>
            <a:r>
              <a:rPr lang="en-US" sz="3200" dirty="0" smtClean="0">
                <a:latin typeface="+mj-lt"/>
              </a:rPr>
              <a:t>[Security:]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A boat, a boat, a boat, a full hundred marks for a boat.</a:t>
            </a:r>
            <a:endParaRPr lang="de-CH" sz="3200" dirty="0" smtClean="0">
              <a:solidFill>
                <a:srgbClr val="FF0000"/>
              </a:solidFill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Marston, Chapman, Jonson (1605):</a:t>
            </a:r>
            <a:r>
              <a:rPr lang="en-US" sz="2400" i="1" dirty="0" smtClean="0">
                <a:latin typeface="+mj-lt"/>
              </a:rPr>
              <a:t> Eastward Ho!</a:t>
            </a:r>
            <a:endParaRPr lang="en-US" sz="3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358153" y="1021976"/>
            <a:ext cx="990069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[</a:t>
            </a:r>
            <a:r>
              <a:rPr lang="en-US" sz="3200" dirty="0" err="1" smtClean="0">
                <a:latin typeface="+mj-lt"/>
              </a:rPr>
              <a:t>Sigismond</a:t>
            </a:r>
            <a:r>
              <a:rPr lang="en-US" sz="3200" dirty="0" smtClean="0">
                <a:latin typeface="+mj-lt"/>
              </a:rPr>
              <a:t>:] Where is </a:t>
            </a:r>
            <a:r>
              <a:rPr lang="en-US" sz="3200" dirty="0" err="1" smtClean="0">
                <a:latin typeface="+mj-lt"/>
              </a:rPr>
              <a:t>Europa</a:t>
            </a:r>
            <a:r>
              <a:rPr lang="en-US" sz="3200" dirty="0" smtClean="0">
                <a:latin typeface="+mj-lt"/>
              </a:rPr>
              <a:t>? See where she swims away upon a bull's back;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my kingdom for a boat, for a muscle boat; </a:t>
            </a:r>
            <a:r>
              <a:rPr lang="en-US" sz="3200" dirty="0" smtClean="0">
                <a:latin typeface="+mj-lt"/>
              </a:rPr>
              <a:t>lay more sails on!</a:t>
            </a:r>
            <a:endParaRPr lang="de-CH" sz="3200" dirty="0" smtClean="0">
              <a:latin typeface="+mj-lt"/>
            </a:endParaRPr>
          </a:p>
          <a:p>
            <a:pPr algn="r"/>
            <a:r>
              <a:rPr lang="en-US" sz="2400" dirty="0" err="1" smtClean="0">
                <a:latin typeface="+mj-lt"/>
              </a:rPr>
              <a:t>Daborne</a:t>
            </a:r>
            <a:r>
              <a:rPr lang="en-US" sz="2400" dirty="0" smtClean="0">
                <a:latin typeface="+mj-lt"/>
              </a:rPr>
              <a:t> (1616): A Poor Man's Comfort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[Sampson:] Look up brave friend, I have no means </a:t>
            </a:r>
          </a:p>
          <a:p>
            <a:r>
              <a:rPr lang="en-US" sz="3200" dirty="0" smtClean="0">
                <a:latin typeface="+mj-lt"/>
              </a:rPr>
              <a:t>to rescue thee,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my Kingdom for a sword</a:t>
            </a:r>
            <a:r>
              <a:rPr lang="en-US" sz="3200" dirty="0" smtClean="0">
                <a:latin typeface="+mj-lt"/>
              </a:rPr>
              <a:t>.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[</a:t>
            </a:r>
            <a:r>
              <a:rPr lang="en-US" sz="3200" dirty="0" err="1" smtClean="0">
                <a:latin typeface="+mj-lt"/>
              </a:rPr>
              <a:t>Champernell</a:t>
            </a:r>
            <a:r>
              <a:rPr lang="en-US" sz="3200" dirty="0" smtClean="0">
                <a:latin typeface="+mj-lt"/>
              </a:rPr>
              <a:t>:] I'll sword you presently. I'll claw your skin-coat too.</a:t>
            </a:r>
            <a:endParaRPr lang="de-CH" sz="32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Fletcher and Massinger (1620): </a:t>
            </a:r>
            <a:r>
              <a:rPr lang="en-US" sz="2400" i="1" dirty="0" smtClean="0">
                <a:latin typeface="+mj-lt"/>
              </a:rPr>
              <a:t>The Little French </a:t>
            </a:r>
            <a:r>
              <a:rPr lang="en-US" sz="2400" i="1" dirty="0" err="1" smtClean="0">
                <a:latin typeface="+mj-lt"/>
              </a:rPr>
              <a:t>Laywer</a:t>
            </a:r>
            <a:endParaRPr lang="de-CH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05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358153" y="1021976"/>
            <a:ext cx="87943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[King Philip of Spain:] [...] </a:t>
            </a:r>
            <a:r>
              <a:rPr lang="en-US" sz="3200" dirty="0" err="1" smtClean="0">
                <a:latin typeface="+mj-lt"/>
              </a:rPr>
              <a:t>Think'st</a:t>
            </a:r>
            <a:r>
              <a:rPr lang="en-US" sz="3200" dirty="0" smtClean="0">
                <a:latin typeface="+mj-lt"/>
              </a:rPr>
              <a:t> thou that I have joy to part with thee?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No, all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my Kingdom for </a:t>
            </a:r>
            <a:r>
              <a:rPr lang="en-US" sz="3200" dirty="0" smtClean="0">
                <a:latin typeface="+mj-lt"/>
              </a:rPr>
              <a:t>the bliss I'd give [...].</a:t>
            </a:r>
            <a:endParaRPr lang="de-CH" sz="32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Otway (1676): </a:t>
            </a:r>
            <a:r>
              <a:rPr lang="en-US" sz="2400" i="1" dirty="0" smtClean="0">
                <a:latin typeface="+mj-lt"/>
              </a:rPr>
              <a:t>Don Carlos, Prince of Spain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[</a:t>
            </a:r>
            <a:r>
              <a:rPr lang="en-US" sz="3200" dirty="0" err="1" smtClean="0">
                <a:latin typeface="+mj-lt"/>
              </a:rPr>
              <a:t>Lyonel</a:t>
            </a:r>
            <a:r>
              <a:rPr lang="en-US" sz="3200" dirty="0" smtClean="0">
                <a:latin typeface="+mj-lt"/>
              </a:rPr>
              <a:t>:]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A Horse; a Horse; my Kingdom for a Horse: </a:t>
            </a:r>
            <a:r>
              <a:rPr lang="en-US" sz="3200" dirty="0" smtClean="0">
                <a:latin typeface="+mj-lt"/>
              </a:rPr>
              <a:t>What's here, a Woman, charging at their Army's Head? </a:t>
            </a:r>
          </a:p>
          <a:p>
            <a:pPr algn="r"/>
            <a:r>
              <a:rPr lang="en-US" sz="2400" dirty="0" err="1" smtClean="0">
                <a:latin typeface="+mj-lt"/>
              </a:rPr>
              <a:t>D'Urfey</a:t>
            </a:r>
            <a:r>
              <a:rPr lang="en-US" sz="2400" dirty="0" smtClean="0">
                <a:latin typeface="+mj-lt"/>
              </a:rPr>
              <a:t> (1688):</a:t>
            </a:r>
            <a:r>
              <a:rPr lang="en-US" sz="2400" i="1" dirty="0" smtClean="0">
                <a:latin typeface="+mj-lt"/>
              </a:rPr>
              <a:t> A Fool's Preferment</a:t>
            </a:r>
            <a:endParaRPr lang="de-CH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021976"/>
            <a:ext cx="978010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+mj-lt"/>
              </a:rPr>
              <a:t>The Corpus</a:t>
            </a:r>
            <a:endParaRPr lang="en-US" sz="20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4400" b="1" dirty="0" smtClean="0">
                <a:latin typeface="+mj-lt"/>
              </a:rPr>
              <a:t>Sources of information</a:t>
            </a:r>
          </a:p>
          <a:p>
            <a:endParaRPr lang="en-US" sz="36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1850-1950 	</a:t>
            </a:r>
            <a:r>
              <a:rPr lang="en-US" sz="3200" i="1" dirty="0" smtClean="0">
                <a:latin typeface="+mj-lt"/>
              </a:rPr>
              <a:t>Notes and Queries</a:t>
            </a:r>
            <a:r>
              <a:rPr lang="en-US" sz="3200" dirty="0" smtClean="0">
                <a:latin typeface="+mj-lt"/>
              </a:rPr>
              <a:t> articles</a:t>
            </a:r>
          </a:p>
          <a:p>
            <a:r>
              <a:rPr lang="en-US" sz="3200" dirty="0" smtClean="0">
                <a:latin typeface="+mj-lt"/>
              </a:rPr>
              <a:t>1880-1920		(German) </a:t>
            </a:r>
            <a:r>
              <a:rPr lang="en-US" sz="3200" dirty="0" smtClean="0">
                <a:latin typeface="+mj-lt"/>
              </a:rPr>
              <a:t>PhDs and monographs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1749-2007		Annotated editions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since 2004		Electronic searches </a:t>
            </a:r>
          </a:p>
          <a:p>
            <a:r>
              <a:rPr lang="en-US" sz="3200" dirty="0" smtClean="0">
                <a:latin typeface="+mj-lt"/>
              </a:rPr>
              <a:t>			</a:t>
            </a:r>
            <a:r>
              <a:rPr lang="en-US" sz="3200" dirty="0" smtClean="0">
                <a:latin typeface="+mj-lt"/>
                <a:hlinkClick r:id="rId2"/>
              </a:rPr>
              <a:t>www.hyperhamlet.unibas.ch</a:t>
            </a:r>
            <a:r>
              <a:rPr lang="en-US" sz="3200" dirty="0" smtClean="0">
                <a:latin typeface="+mj-lt"/>
              </a:rPr>
              <a:t> 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964" y="4138907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021976"/>
            <a:ext cx="97801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/>
            <a:r>
              <a:rPr lang="en-US" sz="3200" dirty="0" smtClean="0">
                <a:latin typeface="+mj-lt"/>
              </a:rPr>
              <a:t>Emil </a:t>
            </a:r>
            <a:r>
              <a:rPr lang="en-US" sz="3200" dirty="0" err="1" smtClean="0">
                <a:latin typeface="+mj-lt"/>
              </a:rPr>
              <a:t>Koeppel</a:t>
            </a:r>
            <a:r>
              <a:rPr lang="en-US" sz="3200" dirty="0" smtClean="0">
                <a:latin typeface="+mj-lt"/>
              </a:rPr>
              <a:t> 1852-1917 </a:t>
            </a:r>
          </a:p>
          <a:p>
            <a:pPr lvl="8"/>
            <a:r>
              <a:rPr lang="en-US" sz="3200" dirty="0" smtClean="0">
                <a:latin typeface="+mj-lt"/>
              </a:rPr>
              <a:t>(University of Strasbourg)</a:t>
            </a:r>
          </a:p>
          <a:p>
            <a:pPr lvl="8"/>
            <a:r>
              <a:rPr lang="en-US" sz="3200" dirty="0" smtClean="0">
                <a:latin typeface="+mj-lt"/>
              </a:rPr>
              <a:t>published widely and supervised </a:t>
            </a:r>
          </a:p>
          <a:p>
            <a:pPr lvl="8"/>
            <a:r>
              <a:rPr lang="en-US" sz="3200" dirty="0" smtClean="0">
                <a:latin typeface="+mj-lt"/>
              </a:rPr>
              <a:t>about 20 PhDs </a:t>
            </a:r>
          </a:p>
          <a:p>
            <a:pPr lvl="8"/>
            <a:r>
              <a:rPr lang="en-US" sz="3200" dirty="0" smtClean="0">
                <a:latin typeface="+mj-lt"/>
              </a:rPr>
              <a:t>on sources and influences </a:t>
            </a:r>
          </a:p>
          <a:p>
            <a:pPr lvl="8"/>
            <a:r>
              <a:rPr lang="en-US" sz="3200" dirty="0" smtClean="0">
                <a:latin typeface="+mj-lt"/>
              </a:rPr>
              <a:t>in early modern English drama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64" y="5169243"/>
            <a:ext cx="2939551" cy="10150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860" y="285554"/>
            <a:ext cx="4207722" cy="610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021976"/>
            <a:ext cx="9780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latin typeface="+mj-lt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64" y="3631388"/>
            <a:ext cx="2939551" cy="10150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66255"/>
            <a:ext cx="13922916" cy="782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021976"/>
            <a:ext cx="9780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latin typeface="+mj-lt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64" y="3631388"/>
            <a:ext cx="2939551" cy="10150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3855"/>
            <a:ext cx="13922916" cy="782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ingekerbter Pfeil nach rechts 9"/>
          <p:cNvSpPr/>
          <p:nvPr/>
        </p:nvSpPr>
        <p:spPr>
          <a:xfrm>
            <a:off x="1528295" y="1606751"/>
            <a:ext cx="978408" cy="4846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5264727" y="1606751"/>
            <a:ext cx="1066800" cy="1943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5264727" y="2091383"/>
            <a:ext cx="3228109" cy="9704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5264727" y="2286000"/>
            <a:ext cx="2258291" cy="19257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5264727" y="2535381"/>
            <a:ext cx="2784764" cy="34082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237129"/>
            <a:ext cx="978010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6000" b="1" dirty="0" err="1" smtClean="0">
                <a:latin typeface="+mj-lt"/>
              </a:rPr>
              <a:t>WordWeb</a:t>
            </a:r>
            <a:r>
              <a:rPr lang="en-US" sz="6000" b="1" dirty="0" smtClean="0">
                <a:latin typeface="+mj-lt"/>
              </a:rPr>
              <a:t> / IDEM</a:t>
            </a:r>
          </a:p>
          <a:p>
            <a:r>
              <a:rPr lang="en-US" sz="4400" b="1" dirty="0" smtClean="0">
                <a:latin typeface="+mj-lt"/>
              </a:rPr>
              <a:t>The Corpus</a:t>
            </a:r>
          </a:p>
          <a:p>
            <a:r>
              <a:rPr lang="en-US" sz="4400" b="1" dirty="0" smtClean="0">
                <a:latin typeface="+mj-lt"/>
              </a:rPr>
              <a:t>The Website</a:t>
            </a:r>
          </a:p>
          <a:p>
            <a:r>
              <a:rPr lang="en-US" sz="4400" b="1" dirty="0" smtClean="0">
                <a:latin typeface="+mj-lt"/>
              </a:rPr>
              <a:t>Research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747" y="5477837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237129"/>
            <a:ext cx="978010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6000" b="1" dirty="0" err="1" smtClean="0">
                <a:latin typeface="+mj-lt"/>
              </a:rPr>
              <a:t>WordWeb</a:t>
            </a:r>
            <a:r>
              <a:rPr lang="en-US" sz="6000" b="1" dirty="0" smtClean="0">
                <a:latin typeface="+mj-lt"/>
              </a:rPr>
              <a:t> / IDEM</a:t>
            </a:r>
          </a:p>
          <a:p>
            <a:r>
              <a:rPr lang="en-US" sz="4400" b="1" dirty="0" smtClean="0">
                <a:latin typeface="+mj-lt"/>
              </a:rPr>
              <a:t>The Corpus</a:t>
            </a:r>
          </a:p>
          <a:p>
            <a:r>
              <a:rPr lang="en-US" sz="4400" b="1" dirty="0" smtClean="0">
                <a:solidFill>
                  <a:srgbClr val="FF0000"/>
                </a:solidFill>
                <a:latin typeface="+mj-lt"/>
              </a:rPr>
              <a:t>The Website</a:t>
            </a:r>
          </a:p>
          <a:p>
            <a:r>
              <a:rPr lang="en-US" sz="4400" b="1" dirty="0" smtClean="0">
                <a:latin typeface="+mj-lt"/>
              </a:rPr>
              <a:t>Research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747" y="5477837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10" y="5477837"/>
            <a:ext cx="2939551" cy="1015038"/>
          </a:xfrm>
          <a:prstGeom prst="rect">
            <a:avLst/>
          </a:prstGeom>
        </p:spPr>
      </p:pic>
      <p:pic>
        <p:nvPicPr>
          <p:cNvPr id="4" name="Grafik 3" descr="Screen Shot 2016-03-07 at 22.23.2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1" b="1091"/>
          <a:stretch>
            <a:fillRect/>
          </a:stretch>
        </p:blipFill>
        <p:spPr>
          <a:xfrm>
            <a:off x="0" y="-6350"/>
            <a:ext cx="12577763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237129"/>
            <a:ext cx="978010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6000" b="1" dirty="0" err="1" smtClean="0">
                <a:latin typeface="+mj-lt"/>
              </a:rPr>
              <a:t>WordWeb</a:t>
            </a:r>
            <a:r>
              <a:rPr lang="en-US" sz="6000" b="1" dirty="0" smtClean="0">
                <a:latin typeface="+mj-lt"/>
              </a:rPr>
              <a:t> / IDEM</a:t>
            </a:r>
          </a:p>
          <a:p>
            <a:r>
              <a:rPr lang="en-US" sz="4400" b="1" dirty="0" smtClean="0">
                <a:latin typeface="+mj-lt"/>
              </a:rPr>
              <a:t>The Corpus</a:t>
            </a:r>
          </a:p>
          <a:p>
            <a:r>
              <a:rPr lang="en-US" sz="4400" b="1" dirty="0" smtClean="0">
                <a:latin typeface="+mj-lt"/>
              </a:rPr>
              <a:t>The Website</a:t>
            </a:r>
          </a:p>
          <a:p>
            <a:r>
              <a:rPr lang="en-US" sz="4400" b="1" dirty="0" smtClean="0">
                <a:latin typeface="+mj-lt"/>
              </a:rPr>
              <a:t>Research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501" y="5178136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Playwright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000" y="1277825"/>
            <a:ext cx="10464800" cy="5667376"/>
          </a:xfrm>
        </p:spPr>
      </p:pic>
    </p:spTree>
    <p:extLst>
      <p:ext uri="{BB962C8B-B14F-4D97-AF65-F5344CB8AC3E}">
        <p14:creationId xmlns:p14="http://schemas.microsoft.com/office/powerpoint/2010/main" xmlns="" val="185898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Play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8395" y="1310482"/>
            <a:ext cx="10395405" cy="5667262"/>
          </a:xfrm>
        </p:spPr>
      </p:pic>
    </p:spTree>
    <p:extLst>
      <p:ext uri="{BB962C8B-B14F-4D97-AF65-F5344CB8AC3E}">
        <p14:creationId xmlns:p14="http://schemas.microsoft.com/office/powerpoint/2010/main" xmlns="" val="16824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5" y="0"/>
            <a:ext cx="10972800" cy="1143000"/>
          </a:xfrm>
        </p:spPr>
        <p:txBody>
          <a:bodyPr/>
          <a:lstStyle/>
          <a:p>
            <a:r>
              <a:rPr lang="en-US" dirty="0" smtClean="0"/>
              <a:t>Browse all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64" y="0"/>
            <a:ext cx="11561102" cy="6656294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1553028" y="715938"/>
            <a:ext cx="537029" cy="21897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19338057">
            <a:off x="2668311" y="3604220"/>
            <a:ext cx="198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Filter and stats tool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53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237129"/>
            <a:ext cx="978010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The Website</a:t>
            </a:r>
          </a:p>
          <a:p>
            <a:r>
              <a:rPr lang="en-US" sz="4000" b="1" dirty="0" smtClean="0">
                <a:latin typeface="+mj-lt"/>
              </a:rPr>
              <a:t>Queries in </a:t>
            </a:r>
            <a:r>
              <a:rPr lang="en-US" sz="4000" b="1" i="1" dirty="0" err="1" smtClean="0">
                <a:latin typeface="+mj-lt"/>
              </a:rPr>
              <a:t>DEx</a:t>
            </a:r>
            <a:r>
              <a:rPr lang="en-US" sz="4000" b="1" i="1" dirty="0" smtClean="0">
                <a:latin typeface="+mj-lt"/>
              </a:rPr>
              <a:t> </a:t>
            </a:r>
            <a:r>
              <a:rPr lang="en-US" sz="4000" b="1" dirty="0" smtClean="0">
                <a:latin typeface="+mj-lt"/>
              </a:rPr>
              <a:t>or </a:t>
            </a:r>
            <a:r>
              <a:rPr lang="en-US" sz="4000" b="1" i="1" dirty="0" err="1" smtClean="0">
                <a:latin typeface="+mj-lt"/>
              </a:rPr>
              <a:t>WordWeb</a:t>
            </a:r>
            <a:r>
              <a:rPr lang="en-US" sz="4000" b="1" i="1" dirty="0" smtClean="0">
                <a:latin typeface="+mj-lt"/>
              </a:rPr>
              <a:t> </a:t>
            </a:r>
          </a:p>
          <a:p>
            <a:endParaRPr lang="en-US" sz="2000" b="1" dirty="0" smtClean="0">
              <a:latin typeface="+mj-lt"/>
            </a:endParaRPr>
          </a:p>
          <a:p>
            <a:r>
              <a:rPr lang="en-US" sz="3200" b="1" dirty="0" smtClean="0">
                <a:latin typeface="+mj-lt"/>
              </a:rPr>
              <a:t>Show me all entries ... </a:t>
            </a:r>
            <a:endParaRPr lang="de-CH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from plays by John Marston</a:t>
            </a:r>
            <a:endParaRPr lang="de-CH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from </a:t>
            </a:r>
            <a:r>
              <a:rPr lang="en-US" sz="3200" i="1" dirty="0" smtClean="0">
                <a:latin typeface="+mj-lt"/>
              </a:rPr>
              <a:t>The Atheist's Tragedy</a:t>
            </a:r>
            <a:r>
              <a:rPr lang="en-US" sz="3200" dirty="0" smtClean="0">
                <a:latin typeface="+mj-lt"/>
              </a:rPr>
              <a:t> </a:t>
            </a:r>
            <a:endParaRPr lang="de-CH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from plays written between 1586 and 1589</a:t>
            </a:r>
            <a:endParaRPr lang="de-CH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from plays first performed in 1601 by the Admiral's Men</a:t>
            </a:r>
            <a:endParaRPr lang="de-CH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from comedies</a:t>
            </a:r>
            <a:endParaRPr lang="de-CH" sz="3200" dirty="0">
              <a:latin typeface="+mj-lt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747" y="5477837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237129"/>
            <a:ext cx="978010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6000" b="1" dirty="0" err="1" smtClean="0">
                <a:latin typeface="+mj-lt"/>
              </a:rPr>
              <a:t>WordWeb</a:t>
            </a:r>
            <a:r>
              <a:rPr lang="en-US" sz="6000" b="1" dirty="0" smtClean="0">
                <a:latin typeface="+mj-lt"/>
              </a:rPr>
              <a:t> / IDEM</a:t>
            </a:r>
          </a:p>
          <a:p>
            <a:r>
              <a:rPr lang="en-US" sz="4400" b="1" dirty="0" smtClean="0">
                <a:latin typeface="+mj-lt"/>
              </a:rPr>
              <a:t>The Corpus</a:t>
            </a:r>
          </a:p>
          <a:p>
            <a:r>
              <a:rPr lang="en-US" sz="4400" b="1" dirty="0" smtClean="0">
                <a:latin typeface="+mj-lt"/>
              </a:rPr>
              <a:t>The Website</a:t>
            </a:r>
          </a:p>
          <a:p>
            <a:r>
              <a:rPr lang="en-US" sz="4400" b="1" dirty="0" smtClean="0">
                <a:solidFill>
                  <a:srgbClr val="FF0000"/>
                </a:solidFill>
                <a:latin typeface="+mj-lt"/>
              </a:rPr>
              <a:t>Research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239" y="5289578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237129"/>
            <a:ext cx="97801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+mj-lt"/>
              </a:rPr>
              <a:t>Research</a:t>
            </a:r>
          </a:p>
          <a:p>
            <a:r>
              <a:rPr lang="en-US" sz="4400" b="1" dirty="0" smtClean="0">
                <a:latin typeface="+mj-lt"/>
              </a:rPr>
              <a:t>Specific queries in </a:t>
            </a:r>
            <a:r>
              <a:rPr lang="en-US" sz="4400" b="1" i="1" dirty="0" err="1" smtClean="0">
                <a:latin typeface="+mj-lt"/>
              </a:rPr>
              <a:t>WordWeb</a:t>
            </a:r>
            <a:endParaRPr lang="en-US" sz="4400" b="1" i="1" dirty="0" smtClean="0">
              <a:latin typeface="+mj-lt"/>
            </a:endParaRPr>
          </a:p>
          <a:p>
            <a:endParaRPr lang="en-US" sz="3200" b="1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Show me entries in which the </a:t>
            </a:r>
            <a:r>
              <a:rPr lang="en-US" sz="3200" dirty="0" err="1" smtClean="0">
                <a:latin typeface="+mj-lt"/>
              </a:rPr>
              <a:t>lexia</a:t>
            </a:r>
            <a:r>
              <a:rPr lang="en-US" sz="3200" dirty="0" smtClean="0">
                <a:latin typeface="+mj-lt"/>
              </a:rPr>
              <a:t> is </a:t>
            </a:r>
            <a:r>
              <a:rPr lang="en-US" sz="3200" u="sng" dirty="0" smtClean="0">
                <a:latin typeface="+mj-lt"/>
              </a:rPr>
              <a:t>marked</a:t>
            </a:r>
            <a:r>
              <a:rPr lang="en-US" sz="3200" dirty="0" smtClean="0">
                <a:latin typeface="+mj-lt"/>
              </a:rPr>
              <a:t> as an </a:t>
            </a:r>
            <a:r>
              <a:rPr lang="en-US" sz="3200" dirty="0" err="1" smtClean="0">
                <a:latin typeface="+mj-lt"/>
              </a:rPr>
              <a:t>intertextual</a:t>
            </a:r>
            <a:r>
              <a:rPr lang="en-US" sz="3200" dirty="0" smtClean="0">
                <a:latin typeface="+mj-lt"/>
              </a:rPr>
              <a:t> inset.</a:t>
            </a:r>
            <a:endParaRPr lang="de-CH" sz="3200" dirty="0" smtClean="0">
              <a:latin typeface="+mj-lt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239" y="5289578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237129"/>
            <a:ext cx="97801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+mj-lt"/>
              </a:rPr>
              <a:t>Lexia</a:t>
            </a:r>
            <a:r>
              <a:rPr lang="en-US" sz="3200" b="1" dirty="0" smtClean="0">
                <a:latin typeface="+mj-lt"/>
              </a:rPr>
              <a:t> marked for "quotation"</a:t>
            </a:r>
          </a:p>
          <a:p>
            <a:r>
              <a:rPr lang="en-US" sz="3200" dirty="0" smtClean="0">
                <a:latin typeface="+mj-lt"/>
              </a:rPr>
              <a:t>[</a:t>
            </a:r>
            <a:r>
              <a:rPr lang="en-US" sz="3200" dirty="0" err="1" smtClean="0">
                <a:latin typeface="+mj-lt"/>
              </a:rPr>
              <a:t>Quadratus</a:t>
            </a:r>
            <a:r>
              <a:rPr lang="en-US" sz="3200" dirty="0" smtClean="0">
                <a:latin typeface="+mj-lt"/>
              </a:rPr>
              <a:t>:]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A horse, a horse, my kingdom for a horse!</a:t>
            </a:r>
            <a:br>
              <a:rPr lang="en-US" sz="3200" dirty="0" smtClean="0">
                <a:solidFill>
                  <a:srgbClr val="FF0000"/>
                </a:solidFill>
                <a:latin typeface="+mj-lt"/>
              </a:rPr>
            </a:br>
            <a:r>
              <a:rPr lang="en-US" sz="3200" dirty="0" smtClean="0">
                <a:latin typeface="+mj-lt"/>
              </a:rPr>
              <a:t>Look thee, I speak play scraps.</a:t>
            </a:r>
            <a:endParaRPr lang="de-CH" sz="32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Marston (1601): </a:t>
            </a:r>
            <a:r>
              <a:rPr lang="en-US" sz="2400" i="1" dirty="0" smtClean="0">
                <a:latin typeface="+mj-lt"/>
              </a:rPr>
              <a:t>What You Will</a:t>
            </a: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237129"/>
            <a:ext cx="97801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+mj-lt"/>
              </a:rPr>
              <a:t>Lexia</a:t>
            </a:r>
            <a:r>
              <a:rPr lang="en-US" sz="3200" b="1" dirty="0" smtClean="0">
                <a:latin typeface="+mj-lt"/>
              </a:rPr>
              <a:t> marked for "quotation"</a:t>
            </a:r>
          </a:p>
          <a:p>
            <a:r>
              <a:rPr lang="en-US" sz="3200" dirty="0" smtClean="0">
                <a:latin typeface="+mj-lt"/>
              </a:rPr>
              <a:t>[</a:t>
            </a:r>
            <a:r>
              <a:rPr lang="en-US" sz="3200" dirty="0" err="1" smtClean="0">
                <a:latin typeface="+mj-lt"/>
              </a:rPr>
              <a:t>Quadratus</a:t>
            </a:r>
            <a:r>
              <a:rPr lang="en-US" sz="3200" dirty="0" smtClean="0">
                <a:latin typeface="+mj-lt"/>
              </a:rPr>
              <a:t>:]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A horse, a horse, my kingdom for a horse!</a:t>
            </a:r>
            <a:br>
              <a:rPr lang="en-US" sz="3200" dirty="0" smtClean="0">
                <a:solidFill>
                  <a:srgbClr val="FF0000"/>
                </a:solidFill>
                <a:latin typeface="+mj-lt"/>
              </a:rPr>
            </a:br>
            <a:r>
              <a:rPr lang="en-US" sz="3200" dirty="0" smtClean="0">
                <a:latin typeface="+mj-lt"/>
              </a:rPr>
              <a:t>Look thee, </a:t>
            </a:r>
            <a:r>
              <a:rPr lang="en-US" sz="3200" u="sng" dirty="0" smtClean="0">
                <a:latin typeface="+mj-lt"/>
              </a:rPr>
              <a:t>I speak play scraps</a:t>
            </a:r>
            <a:r>
              <a:rPr lang="en-US" sz="3200" dirty="0" smtClean="0">
                <a:latin typeface="+mj-lt"/>
              </a:rPr>
              <a:t>.</a:t>
            </a:r>
            <a:endParaRPr lang="de-CH" sz="32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Marston (1601): </a:t>
            </a:r>
            <a:r>
              <a:rPr lang="en-US" sz="2400" i="1" dirty="0" smtClean="0">
                <a:latin typeface="+mj-lt"/>
              </a:rPr>
              <a:t>What You Will</a:t>
            </a: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237129"/>
            <a:ext cx="97801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+mj-lt"/>
              </a:rPr>
              <a:t>Lexia</a:t>
            </a:r>
            <a:r>
              <a:rPr lang="en-US" sz="3200" b="1" dirty="0" smtClean="0">
                <a:latin typeface="+mj-lt"/>
              </a:rPr>
              <a:t> marked for "quotation"</a:t>
            </a:r>
          </a:p>
          <a:p>
            <a:r>
              <a:rPr lang="en-US" sz="3200" dirty="0" smtClean="0">
                <a:latin typeface="+mj-lt"/>
              </a:rPr>
              <a:t>[</a:t>
            </a:r>
            <a:r>
              <a:rPr lang="en-US" sz="3200" dirty="0" err="1" smtClean="0">
                <a:latin typeface="+mj-lt"/>
              </a:rPr>
              <a:t>Ferneze</a:t>
            </a:r>
            <a:r>
              <a:rPr lang="en-US" sz="3200" dirty="0" smtClean="0">
                <a:latin typeface="+mj-lt"/>
              </a:rPr>
              <a:t>:] Your smiles have been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my heaven, your frowns my hell</a:t>
            </a:r>
            <a:r>
              <a:rPr lang="en-US" sz="3200" dirty="0" smtClean="0">
                <a:latin typeface="+mj-lt"/>
              </a:rPr>
              <a:t>,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O pity then;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Grace should with beauty dwell</a:t>
            </a:r>
            <a:r>
              <a:rPr lang="en-US" sz="3200" dirty="0" smtClean="0">
                <a:latin typeface="+mj-lt"/>
              </a:rPr>
              <a:t>.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[</a:t>
            </a:r>
            <a:r>
              <a:rPr lang="en-US" sz="3200" dirty="0" err="1" smtClean="0">
                <a:latin typeface="+mj-lt"/>
              </a:rPr>
              <a:t>Maquerelle</a:t>
            </a:r>
            <a:r>
              <a:rPr lang="en-US" sz="3200" dirty="0" smtClean="0">
                <a:latin typeface="+mj-lt"/>
              </a:rPr>
              <a:t>:] Reasonable perfect, </a:t>
            </a:r>
            <a:r>
              <a:rPr lang="en-US" sz="3200" dirty="0" err="1" smtClean="0">
                <a:latin typeface="+mj-lt"/>
              </a:rPr>
              <a:t>by'r</a:t>
            </a:r>
            <a:r>
              <a:rPr lang="en-US" sz="3200" dirty="0" smtClean="0">
                <a:latin typeface="+mj-lt"/>
              </a:rPr>
              <a:t>-lady.</a:t>
            </a:r>
          </a:p>
          <a:p>
            <a:pPr algn="r"/>
            <a:r>
              <a:rPr lang="en-US" sz="2400" dirty="0" smtClean="0">
                <a:latin typeface="+mj-lt"/>
              </a:rPr>
              <a:t>Marston (1603): </a:t>
            </a:r>
            <a:r>
              <a:rPr lang="en-US" sz="2400" i="1" dirty="0" smtClean="0">
                <a:latin typeface="+mj-lt"/>
              </a:rPr>
              <a:t>The Malcontent </a:t>
            </a:r>
          </a:p>
          <a:p>
            <a:endParaRPr lang="en-US" sz="2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237129"/>
            <a:ext cx="97801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+mj-lt"/>
              </a:rPr>
              <a:t>Lexia</a:t>
            </a:r>
            <a:r>
              <a:rPr lang="en-US" sz="3200" b="1" dirty="0" smtClean="0">
                <a:latin typeface="+mj-lt"/>
              </a:rPr>
              <a:t> marked for "quotation"</a:t>
            </a:r>
          </a:p>
          <a:p>
            <a:r>
              <a:rPr lang="en-US" sz="3200" dirty="0" smtClean="0">
                <a:latin typeface="+mj-lt"/>
              </a:rPr>
              <a:t>[</a:t>
            </a:r>
            <a:r>
              <a:rPr lang="en-US" sz="3200" dirty="0" err="1" smtClean="0">
                <a:latin typeface="+mj-lt"/>
              </a:rPr>
              <a:t>Ferneze</a:t>
            </a:r>
            <a:r>
              <a:rPr lang="en-US" sz="3200" dirty="0" smtClean="0">
                <a:latin typeface="+mj-lt"/>
              </a:rPr>
              <a:t>:] Your smiles have been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my heaven, your frowns my hell</a:t>
            </a:r>
            <a:r>
              <a:rPr lang="en-US" sz="3200" dirty="0" smtClean="0">
                <a:latin typeface="+mj-lt"/>
              </a:rPr>
              <a:t>,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O pity then;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Grace should with beauty dwell</a:t>
            </a:r>
            <a:r>
              <a:rPr lang="en-US" sz="3200" dirty="0" smtClean="0">
                <a:latin typeface="+mj-lt"/>
              </a:rPr>
              <a:t>.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[</a:t>
            </a:r>
            <a:r>
              <a:rPr lang="en-US" sz="3200" dirty="0" err="1" smtClean="0">
                <a:latin typeface="+mj-lt"/>
              </a:rPr>
              <a:t>Maquerelle</a:t>
            </a:r>
            <a:r>
              <a:rPr lang="en-US" sz="3200" dirty="0" smtClean="0">
                <a:latin typeface="+mj-lt"/>
              </a:rPr>
              <a:t>:] </a:t>
            </a:r>
            <a:r>
              <a:rPr lang="en-US" sz="3200" u="sng" dirty="0" smtClean="0">
                <a:latin typeface="+mj-lt"/>
              </a:rPr>
              <a:t>Reasonable perfect, </a:t>
            </a:r>
            <a:r>
              <a:rPr lang="en-US" sz="3200" u="sng" dirty="0" err="1" smtClean="0">
                <a:latin typeface="+mj-lt"/>
              </a:rPr>
              <a:t>by'r</a:t>
            </a:r>
            <a:r>
              <a:rPr lang="en-US" sz="3200" u="sng" dirty="0" smtClean="0">
                <a:latin typeface="+mj-lt"/>
              </a:rPr>
              <a:t>-lady</a:t>
            </a:r>
            <a:r>
              <a:rPr lang="en-US" sz="3200" dirty="0" smtClean="0">
                <a:latin typeface="+mj-lt"/>
              </a:rPr>
              <a:t>.</a:t>
            </a:r>
          </a:p>
          <a:p>
            <a:pPr algn="r"/>
            <a:r>
              <a:rPr lang="en-US" sz="2400" dirty="0" smtClean="0">
                <a:latin typeface="+mj-lt"/>
              </a:rPr>
              <a:t>Marston (1603): </a:t>
            </a:r>
            <a:r>
              <a:rPr lang="en-US" sz="2400" i="1" dirty="0" smtClean="0">
                <a:latin typeface="+mj-lt"/>
              </a:rPr>
              <a:t>The Malcontent 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[</a:t>
            </a:r>
            <a:r>
              <a:rPr lang="en-US" sz="3200" dirty="0" err="1" smtClean="0">
                <a:latin typeface="+mj-lt"/>
              </a:rPr>
              <a:t>Hermia</a:t>
            </a:r>
            <a:r>
              <a:rPr lang="en-US" sz="3200" dirty="0" smtClean="0">
                <a:latin typeface="+mj-lt"/>
              </a:rPr>
              <a:t>:] O, then,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what graces in my love do dwell</a:t>
            </a:r>
            <a:br>
              <a:rPr lang="en-US" sz="3200" dirty="0" smtClean="0">
                <a:solidFill>
                  <a:srgbClr val="FF0000"/>
                </a:solidFill>
                <a:latin typeface="+mj-lt"/>
              </a:rPr>
            </a:b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That he hath turned a heaven unto a hell! </a:t>
            </a:r>
          </a:p>
          <a:p>
            <a:pPr algn="r"/>
            <a:r>
              <a:rPr lang="en-US" sz="2400" dirty="0" smtClean="0">
                <a:latin typeface="+mj-lt"/>
              </a:rPr>
              <a:t>Shakespeare (1595): </a:t>
            </a:r>
            <a:r>
              <a:rPr lang="en-US" sz="2400" i="1" dirty="0" smtClean="0">
                <a:latin typeface="+mj-lt"/>
              </a:rPr>
              <a:t>A Midsummer Night's Dream </a:t>
            </a: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237129"/>
            <a:ext cx="978010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6000" b="1" dirty="0" err="1" smtClean="0">
                <a:latin typeface="+mj-lt"/>
              </a:rPr>
              <a:t>WordWeb</a:t>
            </a:r>
            <a:r>
              <a:rPr lang="en-US" sz="6000" b="1" dirty="0" smtClean="0">
                <a:latin typeface="+mj-lt"/>
              </a:rPr>
              <a:t> / IDEM</a:t>
            </a:r>
          </a:p>
          <a:p>
            <a:r>
              <a:rPr lang="en-US" sz="4400" b="1" dirty="0" smtClean="0">
                <a:solidFill>
                  <a:srgbClr val="FF0000"/>
                </a:solidFill>
                <a:latin typeface="+mj-lt"/>
              </a:rPr>
              <a:t>The Corpus</a:t>
            </a:r>
          </a:p>
          <a:p>
            <a:r>
              <a:rPr lang="en-US" sz="4400" b="1" dirty="0" smtClean="0">
                <a:latin typeface="+mj-lt"/>
              </a:rPr>
              <a:t>The Website</a:t>
            </a:r>
          </a:p>
          <a:p>
            <a:r>
              <a:rPr lang="en-US" sz="4400" b="1" dirty="0" smtClean="0">
                <a:latin typeface="+mj-lt"/>
              </a:rPr>
              <a:t>Research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356" y="5219699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237129"/>
            <a:ext cx="9780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+mj-lt"/>
              </a:rPr>
              <a:t>Lexia</a:t>
            </a:r>
            <a:r>
              <a:rPr lang="en-US" sz="3200" b="1" dirty="0" smtClean="0">
                <a:latin typeface="+mj-lt"/>
              </a:rPr>
              <a:t> marked for "quotation"</a:t>
            </a:r>
          </a:p>
          <a:p>
            <a:r>
              <a:rPr lang="en-US" sz="3200" dirty="0" smtClean="0">
                <a:latin typeface="+mj-lt"/>
              </a:rPr>
              <a:t>[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Wagtail:</a:t>
            </a:r>
            <a:r>
              <a:rPr lang="en-US" sz="3200" dirty="0" smtClean="0">
                <a:latin typeface="+mj-lt"/>
              </a:rPr>
              <a:t>] Why, what amends will you make me, can you give me some sum of money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to marry me to some Tradesman</a:t>
            </a:r>
            <a:r>
              <a:rPr lang="en-US" sz="3200" dirty="0" smtClean="0">
                <a:latin typeface="+mj-lt"/>
              </a:rPr>
              <a:t>, </a:t>
            </a:r>
            <a:r>
              <a:rPr lang="en-US" sz="3200" u="sng" dirty="0" smtClean="0">
                <a:latin typeface="+mj-lt"/>
              </a:rPr>
              <a:t>as the play says?</a:t>
            </a:r>
            <a:endParaRPr lang="de-CH" sz="3200" u="sng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Field (1609): </a:t>
            </a:r>
            <a:r>
              <a:rPr lang="en-US" sz="2400" i="1" dirty="0" smtClean="0">
                <a:latin typeface="+mj-lt"/>
              </a:rPr>
              <a:t>A Woman Is A Weather-Cock</a:t>
            </a:r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endParaRPr lang="de-CH" sz="2400" u="dbl" dirty="0" smtClean="0">
              <a:latin typeface="+mj-lt"/>
            </a:endParaRPr>
          </a:p>
          <a:p>
            <a:r>
              <a:rPr lang="de-CH" sz="3200" dirty="0" smtClean="0">
                <a:latin typeface="+mj-lt"/>
              </a:rPr>
              <a:t>In </a:t>
            </a:r>
            <a:r>
              <a:rPr lang="en-US" sz="3200" dirty="0" smtClean="0">
                <a:latin typeface="+mj-lt"/>
              </a:rPr>
              <a:t>Beaumont and Fletcher's </a:t>
            </a:r>
            <a:r>
              <a:rPr lang="en-US" sz="3200" i="1" dirty="0" smtClean="0">
                <a:latin typeface="+mj-lt"/>
              </a:rPr>
              <a:t>The Woman-Hater </a:t>
            </a:r>
            <a:r>
              <a:rPr lang="en-US" sz="3200" dirty="0" smtClean="0">
                <a:latin typeface="+mj-lt"/>
              </a:rPr>
              <a:t>(1606),</a:t>
            </a:r>
          </a:p>
          <a:p>
            <a:r>
              <a:rPr lang="en-US" sz="3200" dirty="0" smtClean="0">
                <a:latin typeface="+mj-lt"/>
              </a:rPr>
              <a:t>a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prostitute marries a mercer</a:t>
            </a:r>
            <a:r>
              <a:rPr lang="en-US" sz="3200" dirty="0" smtClean="0">
                <a:latin typeface="+mj-lt"/>
              </a:rPr>
              <a:t>.</a:t>
            </a:r>
            <a:endParaRPr lang="de-CH" sz="3200" dirty="0" smtClean="0">
              <a:latin typeface="+mj-lt"/>
            </a:endParaRPr>
          </a:p>
          <a:p>
            <a:endParaRPr lang="de-CH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969818"/>
            <a:ext cx="97801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+mj-lt"/>
              </a:rPr>
              <a:t>Lexia</a:t>
            </a:r>
            <a:r>
              <a:rPr lang="en-US" sz="3200" b="1" dirty="0" smtClean="0">
                <a:latin typeface="+mj-lt"/>
              </a:rPr>
              <a:t> marked for "quotation"</a:t>
            </a:r>
          </a:p>
          <a:p>
            <a:r>
              <a:rPr lang="en-US" sz="3200" dirty="0" smtClean="0">
                <a:latin typeface="+mj-lt"/>
              </a:rPr>
              <a:t>[Drawer:] [...] </a:t>
            </a:r>
            <a:r>
              <a:rPr lang="en-US" sz="3200" i="1" dirty="0" smtClean="0">
                <a:latin typeface="+mj-lt"/>
              </a:rPr>
              <a:t>Bess </a:t>
            </a:r>
            <a:r>
              <a:rPr lang="en-US" sz="3200" i="1" dirty="0" err="1" smtClean="0">
                <a:latin typeface="+mj-lt"/>
              </a:rPr>
              <a:t>Turnup</a:t>
            </a:r>
            <a:r>
              <a:rPr lang="en-US" sz="3200" i="1" dirty="0" smtClean="0">
                <a:latin typeface="+mj-lt"/>
              </a:rPr>
              <a:t> </a:t>
            </a:r>
            <a:r>
              <a:rPr lang="en-US" sz="3200" dirty="0" smtClean="0">
                <a:latin typeface="+mj-lt"/>
              </a:rPr>
              <a:t>swears all the gentlewomen went to see </a:t>
            </a:r>
            <a:r>
              <a:rPr lang="en-US" sz="3200" u="sng" dirty="0" smtClean="0">
                <a:latin typeface="+mj-lt"/>
              </a:rPr>
              <a:t>a play at </a:t>
            </a:r>
            <a:r>
              <a:rPr lang="en-US" sz="3200" u="sng" dirty="0" smtClean="0">
                <a:solidFill>
                  <a:srgbClr val="FF0000"/>
                </a:solidFill>
                <a:latin typeface="+mj-lt"/>
              </a:rPr>
              <a:t>the Fortune</a:t>
            </a:r>
            <a:r>
              <a:rPr lang="en-US" sz="3200" dirty="0" smtClean="0">
                <a:latin typeface="+mj-lt"/>
              </a:rPr>
              <a:t>, and are not come in yet, and she believes they sup with players.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[Tear-Chops:] Damn me, we must kill all those rogues, we shall never keep a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whore honest </a:t>
            </a:r>
            <a:r>
              <a:rPr lang="en-US" sz="3200" dirty="0" smtClean="0">
                <a:latin typeface="+mj-lt"/>
              </a:rPr>
              <a:t>for them.</a:t>
            </a:r>
            <a:endParaRPr lang="de-CH" sz="32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Field (1610): </a:t>
            </a:r>
            <a:r>
              <a:rPr lang="en-US" sz="2400" i="1" dirty="0" smtClean="0">
                <a:latin typeface="+mj-lt"/>
              </a:rPr>
              <a:t>Amends for Ladies</a:t>
            </a:r>
          </a:p>
          <a:p>
            <a:pPr algn="r"/>
            <a:endParaRPr lang="en-US" sz="2400" i="1" dirty="0" smtClean="0">
              <a:latin typeface="+mj-lt"/>
            </a:endParaRPr>
          </a:p>
          <a:p>
            <a:r>
              <a:rPr lang="en-US" sz="3200" i="1" dirty="0" smtClean="0">
                <a:solidFill>
                  <a:srgbClr val="FF0000"/>
                </a:solidFill>
                <a:latin typeface="+mj-lt"/>
              </a:rPr>
              <a:t>The Honest Whore </a:t>
            </a:r>
            <a:r>
              <a:rPr lang="en-US" sz="3200" dirty="0" smtClean="0">
                <a:latin typeface="+mj-lt"/>
              </a:rPr>
              <a:t>(Thomas Middleton 1605) was first performed at the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Fortune Theatre </a:t>
            </a:r>
            <a:r>
              <a:rPr lang="en-US" sz="3200" dirty="0" smtClean="0">
                <a:latin typeface="+mj-lt"/>
              </a:rPr>
              <a:t>and Nathan Field acted in that production.</a:t>
            </a:r>
            <a:endParaRPr lang="de-CH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122825"/>
            <a:ext cx="978010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+mj-lt"/>
              </a:rPr>
              <a:t>Research</a:t>
            </a:r>
          </a:p>
          <a:p>
            <a:r>
              <a:rPr lang="en-US" sz="4400" b="1" dirty="0" smtClean="0">
                <a:latin typeface="+mj-lt"/>
              </a:rPr>
              <a:t>Complex queries </a:t>
            </a:r>
            <a:r>
              <a:rPr lang="en-US" sz="4400" b="1" i="1" dirty="0" smtClean="0">
                <a:latin typeface="+mj-lt"/>
              </a:rPr>
              <a:t>in </a:t>
            </a:r>
            <a:r>
              <a:rPr lang="en-US" sz="4400" b="1" i="1" dirty="0" err="1" smtClean="0">
                <a:latin typeface="+mj-lt"/>
              </a:rPr>
              <a:t>WordWeb</a:t>
            </a:r>
            <a:endParaRPr lang="en-US" sz="4400" b="1" i="1" dirty="0" smtClean="0">
              <a:latin typeface="+mj-lt"/>
            </a:endParaRPr>
          </a:p>
          <a:p>
            <a:endParaRPr lang="en-US" sz="2000" b="1" dirty="0" smtClean="0">
              <a:latin typeface="+mj-lt"/>
            </a:endParaRPr>
          </a:p>
          <a:p>
            <a:r>
              <a:rPr lang="en-US" sz="3200" b="1" dirty="0" smtClean="0">
                <a:latin typeface="+mj-lt"/>
              </a:rPr>
              <a:t>Show me …</a:t>
            </a:r>
          </a:p>
          <a:p>
            <a:r>
              <a:rPr lang="en-US" sz="3200" dirty="0" smtClean="0">
                <a:latin typeface="+mj-lt"/>
              </a:rPr>
              <a:t>entries in which Shakespeare quotes</a:t>
            </a:r>
            <a:r>
              <a:rPr lang="en-US" sz="3200" b="1" dirty="0" smtClean="0">
                <a:latin typeface="+mj-lt"/>
              </a:rPr>
              <a:t>* </a:t>
            </a:r>
            <a:r>
              <a:rPr lang="en-US" sz="3200" dirty="0" smtClean="0">
                <a:latin typeface="+mj-lt"/>
              </a:rPr>
              <a:t>Marlowe</a:t>
            </a:r>
            <a:endParaRPr lang="de-CH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entries in which </a:t>
            </a:r>
            <a:r>
              <a:rPr lang="en-US" sz="3200" i="1" dirty="0" err="1" smtClean="0">
                <a:latin typeface="+mj-lt"/>
              </a:rPr>
              <a:t>Albovine</a:t>
            </a:r>
            <a:r>
              <a:rPr lang="en-US" sz="3200" i="1" dirty="0" smtClean="0">
                <a:latin typeface="+mj-lt"/>
              </a:rPr>
              <a:t> </a:t>
            </a:r>
            <a:r>
              <a:rPr lang="en-US" sz="3200" dirty="0" smtClean="0">
                <a:latin typeface="+mj-lt"/>
              </a:rPr>
              <a:t>quotes </a:t>
            </a:r>
            <a:r>
              <a:rPr lang="en-US" sz="3200" i="1" dirty="0" smtClean="0">
                <a:latin typeface="+mj-lt"/>
              </a:rPr>
              <a:t>Othello</a:t>
            </a:r>
          </a:p>
          <a:p>
            <a:r>
              <a:rPr lang="en-US" sz="3200" dirty="0" smtClean="0">
                <a:latin typeface="+mj-lt"/>
              </a:rPr>
              <a:t>entries from tragedies which are quoted in comedies</a:t>
            </a:r>
            <a:endParaRPr lang="de-CH" sz="3200" dirty="0" smtClean="0">
              <a:latin typeface="+mj-lt"/>
            </a:endParaRPr>
          </a:p>
          <a:p>
            <a:endParaRPr lang="de-CH" sz="3200" dirty="0" smtClean="0">
              <a:latin typeface="+mj-lt"/>
            </a:endParaRPr>
          </a:p>
          <a:p>
            <a:r>
              <a:rPr lang="de-CH" sz="2400" dirty="0" smtClean="0">
                <a:latin typeface="+mj-lt"/>
              </a:rPr>
              <a:t>*</a:t>
            </a:r>
            <a:r>
              <a:rPr lang="en-US" sz="2400" dirty="0" smtClean="0">
                <a:latin typeface="+mj-lt"/>
              </a:rPr>
              <a:t> [uses </a:t>
            </a:r>
            <a:r>
              <a:rPr lang="en-US" sz="2400" dirty="0" err="1" smtClean="0">
                <a:latin typeface="+mj-lt"/>
              </a:rPr>
              <a:t>lexias</a:t>
            </a:r>
            <a:r>
              <a:rPr lang="en-US" sz="2400" dirty="0" smtClean="0">
                <a:latin typeface="+mj-lt"/>
              </a:rPr>
              <a:t> which were earlier used by]</a:t>
            </a:r>
            <a:endParaRPr lang="de-CH" sz="2400" dirty="0" smtClean="0">
              <a:latin typeface="+mj-lt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764" y="5270019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237129"/>
            <a:ext cx="978010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Research</a:t>
            </a:r>
          </a:p>
          <a:p>
            <a:r>
              <a:rPr lang="en-US" sz="4000" b="1" dirty="0" smtClean="0">
                <a:latin typeface="+mj-lt"/>
              </a:rPr>
              <a:t>Complex queries </a:t>
            </a:r>
            <a:r>
              <a:rPr lang="en-US" sz="4000" b="1" i="1" dirty="0" smtClean="0">
                <a:latin typeface="+mj-lt"/>
              </a:rPr>
              <a:t>in </a:t>
            </a:r>
            <a:r>
              <a:rPr lang="en-US" sz="4000" b="1" i="1" dirty="0" err="1" smtClean="0">
                <a:latin typeface="+mj-lt"/>
              </a:rPr>
              <a:t>WordWeb</a:t>
            </a:r>
            <a:endParaRPr lang="en-US" sz="4000" b="1" i="1" dirty="0" smtClean="0">
              <a:latin typeface="+mj-lt"/>
            </a:endParaRPr>
          </a:p>
          <a:p>
            <a:endParaRPr lang="en-US" sz="3200" b="1" dirty="0" smtClean="0">
              <a:latin typeface="+mj-lt"/>
            </a:endParaRPr>
          </a:p>
          <a:p>
            <a:r>
              <a:rPr lang="en-US" sz="3200" b="1" dirty="0" smtClean="0">
                <a:latin typeface="+mj-lt"/>
              </a:rPr>
              <a:t>Show me all entries which contain…</a:t>
            </a:r>
            <a:endParaRPr lang="de-CH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… </a:t>
            </a:r>
            <a:r>
              <a:rPr lang="en-US" sz="3200" dirty="0" err="1" smtClean="0">
                <a:latin typeface="+mj-lt"/>
              </a:rPr>
              <a:t>lexias</a:t>
            </a:r>
            <a:r>
              <a:rPr lang="en-US" sz="3200" dirty="0" smtClean="0">
                <a:latin typeface="+mj-lt"/>
              </a:rPr>
              <a:t> quoted from </a:t>
            </a:r>
            <a:r>
              <a:rPr lang="en-US" sz="3200" i="1" dirty="0" smtClean="0">
                <a:latin typeface="+mj-lt"/>
              </a:rPr>
              <a:t>Hamlet</a:t>
            </a:r>
            <a:r>
              <a:rPr lang="en-US" sz="3200" dirty="0" smtClean="0">
                <a:latin typeface="+mj-lt"/>
              </a:rPr>
              <a:t>, sorted by author</a:t>
            </a:r>
            <a:endParaRPr lang="de-CH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… </a:t>
            </a:r>
            <a:r>
              <a:rPr lang="en-US" sz="3200" dirty="0" err="1" smtClean="0">
                <a:latin typeface="+mj-lt"/>
              </a:rPr>
              <a:t>lexias</a:t>
            </a:r>
            <a:r>
              <a:rPr lang="en-US" sz="3200" dirty="0" smtClean="0">
                <a:latin typeface="+mj-lt"/>
              </a:rPr>
              <a:t> quoted by Shakespeare, sorted by decade</a:t>
            </a:r>
            <a:endParaRPr lang="de-CH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… plays quoted by John Marston, sorted by genre</a:t>
            </a:r>
          </a:p>
          <a:p>
            <a:r>
              <a:rPr lang="en-US" sz="3200" dirty="0" smtClean="0">
                <a:latin typeface="+mj-lt"/>
              </a:rPr>
              <a:t>… all </a:t>
            </a:r>
            <a:r>
              <a:rPr lang="en-US" sz="3200" dirty="0" err="1" smtClean="0">
                <a:latin typeface="+mj-lt"/>
              </a:rPr>
              <a:t>lexias</a:t>
            </a:r>
            <a:r>
              <a:rPr lang="en-US" sz="3200" dirty="0" smtClean="0">
                <a:latin typeface="+mj-lt"/>
              </a:rPr>
              <a:t> sorted by year or decade of their first use</a:t>
            </a:r>
          </a:p>
          <a:p>
            <a:endParaRPr lang="de-CH" sz="3200" dirty="0" smtClean="0">
              <a:latin typeface="+mj-lt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764" y="5270019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BDABALDA4MChAODQ4SERATGCgaGBYWGDEjJR0oOjM9PDkzODdASFxOQERXRTc4UG1RV19iZ2hnPk1xeXBkeFxlZ2P/2wBDARESEhgVGC8aGi9jQjhCY2NjY2NjY2NjY2NjY2NjY2NjY2NjY2NjY2NjY2NjY2NjY2NjY2NjY2NjY2NjY2NjY2P/wAARCAJkA+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qG4uobYAzSBM9O+aAJqKq3d9HbWD3gBljUZATGTzjjNNivm2u95bPZRrj55pEwSTjHDGgC5RVH+17DzIEW7hbz92xlkBB29ec1Ml9aSJI6XUDJGMuyyAhRzyfTofyoAsUVUvb9LR0j8qWaR1ZwkQBIVcZPJHAyPfmm/2pam5tYFZne6XfGQpxt2k5J+goAu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ySVIhmRgo96h+0O/wDqYWb/AGm+UUAWaazBRliAPc1D5U7/AOsm2j+7GP6mlW1hU5K7z6vzQAG7hBwH3H0UZpPPkb7lu5/3iFqcKFGFAA9BS0AV9103RIk/3mJo8u5PWdV/3U/xqxRQBX8iU/euX/AAUfZvWeY/8DqxRQBX+yr3klP/AAM1TvtKNwUaKQgjg7yTWpRQBl3emPJoUlhEUZ2X+MkKTnPYGq40qV7dofsNlaq0sMjeVMz7gkisQQUHYGtyigDEm0m5N1NLGYdskkpwWIwHjVfTrlf1qKfTT9r061iACiFUuQqnaUQhl56feBGPRjXQUUAZ99bXX2yK7slheRYniZZXKjDFSDkA9CvTvmmx6a0K6VHG6lLEbWJ4LDyyoxWlRQAUUUUAFFFFABRRRQAUUUUAFFFFABRRRQAUUUUAFFFFABRRRQAUUUUAFFFFABRRRQAUUUUAFFFFABRRRQAUUUUAFFFFABRRRQAUUUUAFFFFABRRRQAUUUUAFFFFABRRRQAUUUUAFFFFABRRRQAUUUUAFFFFABRRRQAUUUUAFFFFABRRRQAUUUUAFFFFABRRRQAUUUUAFFFFABRRRQAUUUUAFFFFABRRRQAUUUUAFFFFABRRRQAUUUUAFFFFABRRRQAUUUUAFFFFABRRRQAUUVFJPFFw7gH0HJ/KgCWkJwMnpVfzZ5f9VHsH96T/AApfsoY5mdpT6HgflQAG6QnbEplb/Z6fnRsuJfvuIl/upyfzqcAKMKAAOwoPHWgCOO3ijO4Llv7zcmpaia5hTrKufrmmfalP3Ekf6L/jQBYoqv5s7fdt8D1ZwKMXR7xL+BNAFiiq/lXB63GPogo+zMfvXEp+hAoAsUVX+yp3eU/VzR9jh7qT9WNAE5IHU0m9f7w/OohZ24/5ZCl+ywf88l/KgB/mJ/fX86rXeowWm0MS5bsmDU32aD/nkn5VXu9LhudpH7sr/dHWgBLzUlg0iS/iUOFXIDHaOuOT2qGDVgIpZruWyESFRutpjKQWOACNoxkmprrTVm0l7CKTYGGA7Luwc55HGajOnXUsXl3Fxa7RLFIPJtih+Rw2DlznOMe2aAA65aedEi+aQ+8MxiceWUGSGBGR+NSR6xYyQySrMdkaCQkxsMqSQCMjkEg9Kgm0ZpLiWZbgKZJHYgx5wGjVMdf9nOajuNMaS+05FDeVboBM+AFcKQVH13KD9M+tAFy9vpIJ47e3txPM0bS7S+0BVwDzg85YYFV5NZYRx3EdozWbrEfNZ9pO8jAVcfN1GeR+NWL6ynmuI7i0uEgmVGjJePeCrYPTI5BUY/GqqaPPDcwNDcwGG3jSOGOaAuYwowSCHAyfXFAGxRRRQAUUUUAFFFFABRRRQAUUUUAFFFFABRRRQAUUUUAFFFFABRRRQAUUUUAFFFFABRRRQAUUUUAFFFFABRRRQAUUUUAFFFFABRRRQAUUUUAFFFFABRRRQAUUUUAFFFFABRRRQAUUUUAFFFFABRRRQAUUUUAFFFFABRRRQAUUUUAFFFFABRRRQAUUUUAFFFFABRRRQAUUUUAFFFFABRRRQAUUUUAFFFFABRRRQAUVk2dxqN7HHexPbiB34gKHd5e7Gd2fvY5xjHb3p0muW8UUs0kM6wosjLJhcS7AS23nPY4zjOKANSispdcjM/lPZ3UeJERmcLhS5ATPzdye3TvikXxDZFpNwkVER3VztIcL1wASfzAz2oA1qKyINZL6k9vPbTQKfLVQ4XIZg55IJGDtAGO5p91rkEOl/bURmDcxoeCwzgHvwev0oA1KK5/TfFFvcI/2xfIZem0FgfyHFXf+Eg03/nuf+/bf4UAadFZR8Qad2lY/RDSHxDZfwiQ/8BoA1qKyf7djb7kLn6kCk/taRvuog+uTQBr0h461lfap3+9Jgewx/Q0Daxy7I3u+9qANB7mFODICfReTTfOmf/VQED+9IcfpVZJFUYW4SMf7ENO3wn791K30yP5CgCYwyMMzzkD+6nyj86RZLSDhGQH25NRg2IOcZP8AtAn+dSrc2y/dIX6If8KAF+0lv9XDI3vjA/Wjdct0SNP945/lS/bIP7//AI6aPtkH9/8A8dNACeTK337hseiKBS/ZIj98M59WYmj7ZB/f/wDHTR9sg/v/APjpoAkSNE+4ir9BT6g+2Qf3/wDx00fbIP7/AP46aAJ6Kg+2Qf3/APx00fbIP7//AI6aAJ6Kg+2Qf3//AB00fbIP7/8A46aAJ6Kg+2Qf3/8Ax00fbIP7/wD46aAJ6Kg+2Qf3/wDx00fbIP7/AP46aAJ6Kg+2Qf3/APx01UvdWS32iJfMJ5OcgCgDSorMvdSePQpL6ABXVeAwLAHOOg61DDqjQwSz3E5ulVkQJFaNE252Cj7zc8mgDZorHbXP9IjQWkyqDIJg23dGUUN2bB4IPGetSJrkBhaR4LiPESyorqN0gZtowM9c44OOooA1KKz766uVu47SzEXmNE8paUEjCkADAI5Jbr2x3qlJrNwEsroJCltdeUERgSz78ZO7ouAe45xQBu0UUUAFFFFABRRRQAUUUUAFFFFABRRRQAUUUUAFFFFABRRRQAUUUUAFFFFABRRRQAUUUUAFFFFABRRRQAUUUUAFFFFABRRRQAUUUUAFFFFABRRRQAUUUUAFFFFABRRRQAUUUUAFFFFABRRRQAUUUUAFFFFABRRRQAUUUUAFFFFABRRRQAUUUUAFFFFABRRRQAUUUUAFFFFABRRRQAUUUUAFFFFABRRRQAUUVFLOsRC8s56KvU0AUV0aJWCi4n+yiTzRbfLsDbt3pnGecZx+HFVpdKtpBLb+fczRMkiJEu3EIfIYg49yBknGa0/Jkm5nYhf+eanj8T3qdEVF2ooUegoApPp0c7ySSb1MskUpAYcGNgV7e3NQpoNsqyxmSVoXRkWP5QEDdcEAE+2ScVq0UAYt5oskltcKlzNPcXPlq00rKpj2EkMNqjkZ6d60pLK3lsvsbxAwBQgT0A6VYooAqWGm2unKy2sWzf8AeJJJP51awKWigBpRD1VT+FRtbQN1hjP/AAEVNRQBWbT7RusCfgMVGdMt/wCHcv0NXaKAKB04rzHL+BH+FHkXCf3yP9iX+hq/RQBQ8xk+9NLH/wBdEBH51KrXBGUkhkH5VZqJ7WFznZtb1Xg0AN86dfvW5PurA0fa4x99XT/eU0nl3Ef+rlEg9JB/Wl+07OJ42j9+o/OgCRJ4n+7Ip/GpKh8uCcZ2o4PcCm/ZEH+raSP/AHWoAsUVX8u4X7s4b2df8KPMuV+9Cre6N/jQBYoqv9qVf9ZHInuV4/SnLcwP0lX8TigCaikBDDIII9qWgAooooAKKKKACiiigAqC5tIboKJkzt6EHFT0UAVbmwhuLB7PLRRsMZjxkc54zmov7NZ02XF/dXCh0kAcRjBRww+6g7gVfooAzpdHgkmeXzZVZ3Z2wR/EgQjp0wo/GmT6X5t9p5x+5s1PzFuX6YUjHYqrZ9QK1KKAKd7YC7dJFuJreRFZN8WMlWxkcg+g9+KhfR4WwizTJb/JmAEFG2Yx1GR0HQjOK0qKACiiigAooooAKKKKACiiigAooooAKKKKACiiigAooooAKKKKACiiigAooooAKKKKACiiigAooooAKKKKACiiigAooooAKKKKACiiigAooooAKKKKACiiigAooooAKKKKACiiigAooooAKKKKACiiigAooooAKKKKACiiigAooooAKKKKACiiigAooooAKKKKACiiigAooooAKKKKACiiigAooooAKKKrOzXDmOJsIPvuP5CgBXlaRjFBjI+8/Zf/AK9PihSIHbyx6sepp6IsaBUACjsKdQAUUUUAFFFFABRRRQAUUUUAFFFFABRRRQAUUUUAFFFFABSUtFAEDWsZO5Mxv/eTikzcxdQJl9Rw1WKKAIUuY3O3JRv7rDBqamPGkgw6hh7iovs7x/6iUgf3W5FAFimNGj/eRW+oqLz3j/10RA/vJyKkjmjlHyOG+hoAYbSAnITaf9kkUn2bH3ZpV/4FmrFFAFfyZx925P8AwJAaNt0OkkTfVSKsUUAV83Q6pEfoxo8y5HWBT9HqxRQBX86fvbH8HFHny/8APs/5irFFAFfz5P8An3k/SqOpalPAY1jjMecklxnP0rWpkkUcoAljVwOm4ZoAy72+n/4RyS6jLRzbeCgGfvY4zxUaXVxZW0k7LfTNvijWO6Magl3C8FR7961Li1hubVraVMwsMFVJX8iORUKaXaoCCbiQblbEtzJIAVYMD8zHHIFAGe+sXYukQ28SCIyrMolJyVQMNp2+jD0qQa3KsQM1mEkliSSBBLneWbbtJxwQSuev3varsmmWkkjO0R3M5ckOwySoU9D6Ace1Ml01Jb2ylIURWany1wSckY6+mP1x6UAMv5bmS/itLec24MLymQKCSQVAHIPHzc/hWY/iMSNpwWeCAv5L3KuwB+dc7QD7HJP09a27ywt77b56vlQQCkjIcHqMqRwcDj2qR7WCRIkaMbYmDIBxtI6dKAJqKKKACiiigAooooAKKKKACiiigAooooAKKKKACiiigAooooAKKKKACiiigAooooAKKKKACiiigAooooAKKKKACiiigAooooAKKKKACiiigAooooAKKKKACiiigAooooAKKKKACiiigAooooAKKKKACiiigAooooAKKKKACiiigAooooAKKKKACiiigAooooAKKKKACiiigAooooAKKKKACiioJ5GBEUX+sfv/AHR60ANldpnMMRwB99h29vrU6IqKFUYUdBSRRrEgVfxJ6k0+gAooooAKKKKACiiigAooooAKKKKACiiigAooooAKKKKACiiigAooooAKKKKACiiigAqKS3ikOWQZ9RwalooAriGaP/Vzkj+64z+tHmzp/rIN3vGc/pViigCuLuLo5aM+jqRUqyI/3XVvoacRnrUTW0DHJiX8BigCaiq/2RB9x5E/3XNHkSj7ty//AAIA0AWKKr+XcjpOp+qUf6UO8J/AigCxRVfN3/dh/M1natNex+XjKJzkxk9fc0AbBIAyTgUisrfdYH6GsTVWkfwnO1zgMVGTIOMbh1/Cq0c8ENrIdOudKE7SwR7rGNcqrSqpyMnPBoA6aiuXmuLmO+HmX0hNtJPGjMEG/wDdq4B4wTyenpUzXmoQLaxNctLLfxJ5T+Wo8t8gvgAdNrZAOfuGgDoqKxNbNqL+Aak6LZ+RLjzDhfMyuP8AgWM479azc+XPaT3jWs16IrZTbzRHzSx6lCT1ySeh6c4oA62iiigAooooAKKKKACiiigAooooAKKKKACiiigAooooAKKKKACiiigAooooAKKKKACiiigAooooAKKKKACiiigAooooAKKKKACiiigAooooAKKKKACiiigAooooAKKKKACiiigAooooAKKKKACiiigAooooAKKKKACiiigAooooAKKKKACiiigAooooAKKKKACiiigAooooAKKKKACiikPAyaAGTSiKMseT0A9T6U23iKAvIcyPyx9PamRD7RL5zfcXiMf1qzQAUUUUAFFFFABRRRQAUUUUAFFFFABRRRQAUUUUAFFFFABRRRQAUUUUAFFFFABRRRQAUUUUAFFFFABRRRQAUUUUAFFFFABRRRQAUUUUAFFFFACVE1tG90lw24vGpCAnhc9Tj17ZqaigBCAetGBnNLRQAUUUUAFFFFABRRRQAUUUUAFFFFABRRRQAUUUUAFFFFABRRRQAUUUUAFFFFABRRRQAUUUUAFFFFABRRRQAUUUUAFFFFABRRRQAUUUUAFFFFABRRRQAUUUUAFFFFABRRRQAUUUUAFFFFABRRRQAUUUUAFFFFABRRRQAUUUUAFFFFABRRRQAUUUUAFFFFABRRRQAUUUUAFFFFABRRRQAVWnJlkFup46yEdh6fjUs8ohjLYyeij1NJbxGNPmOXY5Y+poAkAAAAGAOBS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1XuGLsIEPLcsfRaAEi/wBIm84/cThPf1NWaaqhVCqMAcAU6gAooooAKKKKACiiigAooooAKKKKACiiigAooooAKKKKACiiigAooooAKKKKACiiigAopCQOpxTDNEvWRB/wIUASUVAbuAf8tAfpzSfa0P3Vkb6IaALFFV/tLH7tvKfqAKPNnPS2x9XFAFiiq+66PSOJfqxoxdn+KEfQE0AWKKr7Lk9ZkH0Sjyrj/n5/KMUAWKKr+TN/z8t/3yKPs8ne4k/SgCxRVf7M3e4m/Mf4UfZj/wA/E/8A31/9agCxUc08UABlkVAemT1qP7N/03m/76qlqOlyTlGilLEcESN/KgC9cXcNtaNcyP8AulGSygt+QHWm2t7HdMwSO4TaM/vYHj/LcBmqN9YTf8I7LZxAyyleApAJ+bPBJFV5LOa6s3t/sd8oaaBm+1To4KrKpbGHOOM/WgDbaaNJUiZgHkztHrjrT65uTRpI7lzDZJ5SyTeSF2jYGjXBHPA3BvzpsmneRNY2MCKguoVjukB5whDFj65y6k/7QoA3ru+t7IL9ocruyQFUscDqcAHgdzTJdTs4Zo4nmG6QKRtUsAGOFJIGACemag1COePUIruC1a6AgkhKKyggsVIPJHHy4P4VlQ6RfWcqJGJ3fZbqkyTYjTYArb1yN3QnoevagDqKKKKACiiigAooooAKKKKACiiigAooooAKKKKACiiigAooooAKKKKACiiigAooooAKKKKACiiigAooooAKKKKACiiigAooooAKKKKACiiigAooooAKKKKACiiigAooooAKKKKACiiigAooooAKKKKACiiigAooooAKKKKACiiigAooooAKKKKAMPxHLPBLYywO6+U7Suqk/OqrkqR3yAfxqmmpXC6leX6SeZa7FZUJJURK+1mHvwzZ9MV0rxRuys6KzLnaSMkZ4OKrz6fDJaPbwqluGj8rdGigqn90cdOtAGXNrN2sK3CJELc+ZJu2FyIwcKSAcgEAncAcccVGupX8ZeJGWaSW6lVG8ksEVRnGNwz19R3rafT7OSOGOS1hdYRtjDoG2j0GfoKJtPsp1dZrSCQO29g0YO5sYyffFAGQmsajLFLMkUCpb28c0iYLM2S24KQcdFOOvUVei1B5tPvLxAhijL+QRn5goxk/VgfwxVt7ZPKdYAsDMoTeiDIA6D8MmmLYwx6YLCLKQiLyhjqBjFAGPJqN25toppIt0rW8wMAK4VpACp5Ofr354oGuXhMjJHFLH5DXMZEbLuRWXIGTlsq3BwOexrXttNs7WIRxW0KjKkkRgbmHQn3pDptqgY20ENvKQQJUiXcM9e1ADLK/N1DPcfKYfMZYdvVlHGfxbP4YqlNdXBN4ySW8cSu8O1gRKxEechs/kMdOc1esLS2iWLyIsJbx+REx7rxn9VFTGytWuGuGtoTMw2tIUG4jGMZ+lAGPFq9wklrGuySEtFDIdhyGZQeXJAzyOAD9fRY9Xvmhk3Rw+eVRo49uAVLAZU7tr8HjBGeOBmtVtOsmk8xrOAvx8xjGeOn5YH5UDTrFUkQWduFl++BGMN359eaAMhtYm3RsBGZSjISVdQreaifMhPGN2T9ODipbzUry2j8tZbWW4XzGby42bKqB1G4BfvDOW9PXjUFjaCLyhaw+XtKbfLGNpOSPoTTTp1iY44zZ25SIkovljC564oAq6PdPdy3crEgMYmVSchcxKcD86zF1rVfsAun+x4+wi9KiNumMlPvd/Xt6Guiht4bddsEMcSnHCKB0GB09qabS1EWw28Pl+X5W3YMbP7v09ulAGLf6teGG9tovLjubeOdpHCn5VVcoRz1IZfyNJHeX9vc3MjSxSQrPbxupVsneEU7fm+XBbPfNaMcdvHc3MuTcy3GA4CgjaM4X0xyevrT0tfk2Ja28MeVO0oDyuNpwPTAx6YFAEeoXlxFciG3aGPZA07tMpIIBAwMEY9zzjjim6Zf3F7cXDSCKK3jKKikHeWaNH5OccbiOn8ubMunwXW37bHHc7TlfMjU7fpxU4giBYiNMs25jtHJwBk++AB+FAGJcaneG2eRWhVZmniiUId8ZQP8AMTnn7noMZFQw3uoQPNOZYpI0Ft5isrZbdgHb83y9c981urY2iXD3C2sImkBDyBBubPXJpUs7VIzGltCqHGVCADjpx7UAYUmvXyRXNwII/KWOdowyFSpjDYyd3zZ28gAYzV3Vb69sdJeTYrXAxl0X5FyfQnnA/wA9qvf2fZeZLJ9kg3zArK3ljLg9QfXNWGUMpVgCD1BoA5vw9rN/eLMJojc7MYZcLjPY/lWz9ruf+fCT/vtasxxpEu2NFReuFGBT6AKX2u5/58JP++1o+2XP/PhJ/wB9CrtFAFH7Zc/8+Mn/AH1SfbLj/nzcVfooAofbJ/8AnkF+qt/hR9rk7vEv/AGq/RQBQFyx/wCXqJf+AH+tPDlut8v4ACrZAPUU0xRnqin6igCARBut25/3WAp32RD95pG+rmnG1gPWJPwFN+xwdlI+jEUAKLO3H/LMH6kmniCJekSD/gIqP7KB92WZfo9HkSj7ty/4gGgCcAAcAD6UtV9lyOkqN9UxRm6H8MTfQkUAWKKr+bcDrb5+jij7Qw+9by/gAaALFFV/tS/xRyr9UNH2yDuxH1U0AWKKgF5bn/lqtKLmA/8ALVP++qAJqKj8+L/nqn/fQpfNjP8Ay0X86AH0U3en95fzo3L/AHh+dADqKbuHqPzqC6vYLQL5rHLdABmgCzRVS51CKDTmvQrSRqMgL1POO9JFfNtd7y2eyjXHzzSJgknGOGNAFyk2jduwN2MZxziqX9r2HmQIt3C3n7tjLICDt685qZL60kSR0uoGSMZdlkBCjnk+nQ/lQBYoqpe36WjpH5Us0jqzhIgCQq4yeSOBke/NQT6ukQjdbS5lhk2bJYwu1t2MYywPf0oA0qKKKACiiigAooooAKKKKACiiigAooooAKKKKACiiigAooooAKKKKACiiigAooooAKKKKACiiigAooooAKKKKACiiigAooooAKKKKACiiigAooooAKKKKACiiigAooooAKKKKACiiigAooooAKKKKACiiigAooooAKKKKACiiigAooooAKKKKACiiigAooooAKKKKACq87GR/s8ZIJ++w/hFPnl8tRtGXbhR6miCLylOTudjlm9TQA9VCKFUYAGAKdRRQAUUUh4GTQAtNZlVSWIAHc1CbgyHbbrvPdj90f40JbAsHmYyP79B9BQAefJL/wAe6cf334H4etAtQx3TuZT2B4A/Cp6WgBFUKMKAB6CloooAKKKKACiiigAooooAKKKKACiiigAooooAKKKKACiiigAooooAKKKKACiiigAooooAKKKKAEIB6gU0xoeqKfwp9FAEfkRH/lkn/fIpPs8H/PFP++RUtFAEP2WD/nkn5UfZYP8Ankv5VNRQBB9kt/8AnktVbzSYrnaY28ojrgZzWjRQBmXumNJoclhAUZmXAMhwCc55xmqw0qV7dofsNlaq0sMjeVMz7gkisQQUHYGtyigDEm0m5N1NLGYdskkpwWIwHjVfTrlf1qKfTT9r061iACiFUuQqnaUQhl56feBGPRjXQUUAZ99bXX2yK7slheRYniZZXKjDFSDkA9CvTvmm22mtA9ghdWt7KDYg7l8Bd2P90H/vo1pUUAFFFFABRRRQAUUUUAFFFFABRRRQAUUUUAFFFFABRRRQAUUUUAFFFFABRRRQAUUUUAFFFFABRRRQAUUUUAFFFFABRRRQAUUUUAFFFFABRRRQAUUUUAFFFFABRRRQAUUUUAFFFFABRRRQAUUUUAFFFFABRRRQAUUUUAFFFFABRRRQAUUUUAFFFFABRRRQAUUUUAFMlkWKMu34D1okkWNC7nAFRRxtLIJphjH3EP8AD7n3oAWCNixmlH7xug/uj0qeiigAopruqKWdgoHc1BvluP8AVfu4/wC+RyfoKAJJZ0jO3lnPRF61H5MkxzcHC/8APNTx+J71LFCkQ+Ucnqx5JqSgBAAowoAA7Cl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jllWJct1PQDqTUb3BZikADt3P8K/WnRQbW8yRt8h/iPb6UANjieRxLP1HKoOi/8A16sUhIAyTgVAbkMSsKmUjuOAPxoAnPAyaga4LsUt18xu7fwj8aPIaQ5uH3D+4vC//XqdQFACgADoBQBAlvlg8zeY46Z6D6CrFFFABRRRQAUUUUAFFFFABRRRQAUUUUAFFFFABRRRQAUUUUAFFFFABRRRQAUUUUAFFFFABRRRQAUUUUAFFFFABRRRQAUUUUAFFFFABRRSEgdTigBaKiaeFesqD/gVM+2Qf89M/QE0AWKKr/a4u28/RDVLUNUe3KLDHyepdTQBq0VkX99MfDst3ETHLt4KAEg7scZqNLq4sraSdlvpm3xRrHdGNQS7heCo9+9AG3RWE+sXYukQ28SCIyrMolJyVQMNp2+jD0qQa3KsQM1mEkliSSBBLneWbbtJxwQSuev3vagDZorNv5bmS/itLec24MLymQKCSQVAHIPHzc/hWSdcu5Xt5k3pGUtmcLGDGvmYLByeQcHjHtmgDqKKKKACiiigAooooAKKKKACiiigAooooAKKKKACiiigAooooAKKKKACiiigAooooAKKKKACiiigAooooAKKKKACiiigAooooAKKKKACiiigAooooAKKKKACiiigAooooAKKKKACiiigApCQoySAPelrJ8SGEWMBufLEH2qHf5mNuN4znPGKANUEEZByKWuXMixXM7aJLHFaSvbx74VBj3s5DFe2dpXOPanzatPFqiwrdlkEphZJNgPEZIO0DPLAckgHPA6UAdLRXK/bNTS1M7ai7FLKK6K+UmCzE5X7v3ePr71ZTVpTr0cIuMxPO8LROUG3CtjAA3DlepPOeBQB0BYKMsQB70gdW6MD9DVUQ297p8QmMV7GVDB3RWD8fex0/KsGws0GneHfsu21klRWklijXcf3J55BBP1B60AdVRXJz6xfiCH/AEpImEBZXbYBM4dlxggk9BwuD83FWJNVnbV0gW6KI8xgaMlAU+Q8gYLfexgk4OelAHSUVydhe3qaUrwXTSrbaXDKEKqdzt5gOTjPy7enX5frnT0a8uriO5/fJdqjL5b71PUcgsoCnt09aANmiuK0y91t9W25lkYk745MhB/hXQNNrPa1t/wegDVprMqDLMAPUmsZrjUv+WwMY/2V/rTol8w7maSRvYBv60AaJu1biFGlPsOPzpjqW5uplVf7inA/H1qMeX0ka6A9GBA/SpIjZD7nl5/2uv60AOW5hUBIVZsdkWlzcydFSIe/zGpwQRlSCPaloAri1UkGZ2lP+0ePyqcAKMAAAdhS0UAFFFFABRRRQAUUUUAFFFFABRRRQAUUUUAFFFFABRRRQAUUUUAFFFFABRRRQAUUUUAFFFFABRRRQAUUUUAFFFFABRRRQAUUUySVIlzIwUUAPpCwUZYgD1NV9883+rXyl/vOOfypy2qbt0hMrer/AOFACG7jJxGGlPogzRuuX6IkY/2jk1OAAMAAD0FLQBX8iRv9ZcOfZflpRZwA5Kbj6sSanooAjWGJfuxoPoop9LRQAVFNbwzgCWNXx0z2qWigCCe0guLRrWRP3LDBVSV/UcioU0u1QEE3Eg3K2JbmSQAqwYH5mOOQKu0UAU5NMtJJGdojuZy5IdhklQp6H0A49qZLpqS3tlKQois1Plrgk5Ix19Mfrj0q/RQBVvLC3vtvnq+VBAKSMhweoypHBwOPamPpVk8wl8ogjblVdlVtv3cqDg4wOoq7RQAUUUUAFFFFABRRRQAUUUUAFFFFABRRRQAUUUUAFFFFABRRRQAUUUUAFFFFABRRRQAUUUUAFFFFABRRRQAUUUUAFFFFABRRRQAUUUUAFFFFABRRRQAUUUUAFFFFABRRRQAUUUUAFFFFABRRRQAUmB6UtFABSYHpTZJEjXc7ACof31x3MMf/AI8f8KAJJbhIztJLOeiryaZ/pMndYR/30f8ACpIoUiGEUDPU9zUlAEaRherM59Wp+B6UtFACUAADAGBS0UAFFFFABUUlvFJ95Bn1HBqWigCv5c8f+rk3j+6/+NCyxytslQK/91x1+nrVimSRpKu11BFAEZtIDyE2n1U4pPIlX/V3DfRxupD5lt6yRf8Ajy/41OjrIoZGBB7igCHzLhPvxK49UP8AQ0qXUTHaW2N/dcYNT010SQYdQw9xQAtLVf7MU/1EjJ/snkUefJGcTx8f305FAFiimo6yLuRgw9qdQAUUUUAFFFFABRRRQAUUUUAFFFFABRRRQAUUUUAFFFFABRRRQAUUUUAFFFFABRRRQAUUUUAFFFIeBk0ALTJJEjXc7BR71EbhpDttlDnux+6P8aVLdQ2+QmST1PQfQUAN8yab/VL5af32HP4CnxW6Rndyz92bk1NSMwUZYgAdzQAtFVzdJnEYeU/7AyPzo3XL/dRIx/tHJ/SgCxSEgdTioPIlb/WXD/RAFpRaQ9WUsfViTQA5riFfvSoPxpn2yE/dLN9FJqRYY1+7Go+gqSgCv9qHaGY/8Ao8+Q9LaT8cCrFFAFfzpu1s3/fQrP1W8u4fLCqYVOckEHNbFIQCMEA/WgDG1Ced/DEspLLKVHKkqT8wHUdKYRc6baySx2wileWGJfNupJ1O6QKeD0xntWzNDFPE0U0aSRsMMjqCD9Qagh0vT7fPkWNrFkgnZCq5IOR0HYgGgDIk1HUBehWlhzbtMrhYyFk2orA43cfe96kOrX0KQpOtuZ7uJGtwikDeWAIPPIAZT26Gtd7S2kbL28THcWyUB5xjP1xx9KY9jG93bzsfltwfKjCgBSRjP5cUAVNS3S6jDbPcSQQfZ5Zd0blCWUqAcjsAScdKyXvL9oYLtjM0zLbFRHKBGhbbuDrnqcnseoxiukubS2vFVbq3imVTkCRA2D+NDWls9wtw9vE0ycLIUG4fQ/nQBPRRRQAUUUUAFFFFABRRRQAUUUUAFFFFABRRRQAUUUUAFFFFABRRRQAUUUUAFFFFABRRRQAUUUUAFFFFABRRRQAUUUUAFFFFABRRRQAUUUUAFFFFABRRRQAUUUUAFFFFABRRRQAUUUUAFFFFABUU0wjIVRukb7qikmmKkRxjdK3QenuaWGERAknc7feY9TQA2OAlhJMd8nb0X6VPRRQAUUUUAFFFFABRRRQAUUUUAFFFFABRRRQAVXkiaNvNgHP8Sdm/+vViigCOKVZVyp+oPUVJUE0TBvOh++Oo7MKfFKsqBl/EehoAkooooAgktkY7lzG/95OKTfPF/rE81f7ydfyqxRQBHFNHKMowPqO4qSopbeOU7iNrjoy8EUzNxD1HnL6jhv8A69AFiioo545DhWww6qeDUtABRRRQAUUUUAFFFFABRRRQAUUUUAFFFFABRRRQAUUUUAFFFFABRRRQAUVHLNHF99uT0A5JqLE8/XMMfoPvH/CgB8twsbbAC8nZV60wQyTHNw3y/wDPNen4nvTwILVOoTPc9TTfOlkyIYjj+8/A/KgCcAKMAAAdhULXUYJVMyMOyDNJ9mL4M8jSf7PRamVVQYVQo9AKAIf9Jk/uwr/303+FKLWPO58yN6uc1PRQAgAAwBgUtNZ1X7zAfU1EbuBesq/gc0AT0VX+2RH7odv91DR9pJ+7bzH6rigCxRVfzp+1sfxcUeZcn/lgo+r0AWKKr5uj/BEPqxo/0v8A6Y/rQBYoqv8A6X6w/kaztXS+fy8AsvPEQPX3oA2CQBknApFZW+6wP0NYmqiRfCcwucBtgz5nQDcOv4VWjnghtZDp1zpQnaWCPdYxrlVaVVORk54NAHTUVy81xcx3w8y+kJtpJ40Zgg3/ALtXAPGCeT09Kma81CBbWJrlpZb+JPKfy1HlvkF8ADptbIBz9w0AdFRWV4ii36er75F2TRHCtgH94vX1rP1Mx/2ldeY6i9EkH2ME/NtyM7fbO7OO3WgDpaKKKACiiigAooooAKKKKACiiigAooooAKKKKACiiigAooooAKKKKACiiigAooooAKKKKACiiigAooooAKKKKACiiigAooooAKKKKACiiigAooooAKKKKACiiigAooooAKKKKACiiigAqGeUphEAaVvuj+ppZpREvqx4VfU0kEJTLud0rfeP9BQAsMIiBJO525Zj3qWiigAooooAKKKKACiiigAooooAKKKKACiiigAooooAKKKKACq0ymFzPGOP+WijuPX61ZpKAEVg6hlOQehp1VR/o02P+WLnj/ZP+FWqACiiigAooooAjkhjl++oPv3qPy54v9VJvX+6/wDjViigCuLoKcTI0R9TyPzqZWDDKkEeoNKeetQtaxk7kBjb1Q4oAnoqv5dwn3JVcejr/UUolmBAkgP+8hyKAJ6Kz21i2W7+ymO683ngWznIBwTnHTJHNX6AFopKKAFoqJZ42uJIAf3kaqzDHQHOP/QTT2YIpZiAo5JJ4FADqKjiminXdDIki9MowIqSgAoopCwHUgfWgBaKhe6gj+9Mg/GoG1OAfc3P9BxQBdpKzzqLvwiBfrz/AIVGZPM/1jhh/tyYH5LQBfe5jU7Qd7f3UGTUbvMy5dlt09Sct/8AWqBHXGFlwO6wxkfrT0VAcrayu396T/69ADo2iQ5t4nlY9X9fxNSFLiX78giX0Tk/nRuumHEcaf7zE/yo8qdvv3GPZFAoAdHbxRncFy395uTSvcQp96RQfTNM+yRn/WF5P95jUiQxp9yNR9BQBH9rVv8AVxySe4Xj9aPMuW+7Cqe7N/hViigCv5dy33plX2Rf8aPsqn78kr/Vv8KsUUAQrawL0iX8eakVVX7qgfQU6igAooooAKKKKACiiigAoopjyJGMyOqD1Y4oAfRUN1dRWlq9xMxESDJKgt+g60y1vY7pmCR3CbRn97A8f5bgM0AWKia2je6S4bcXjUhATwuepx69s05po0lSJmAeTO0euOtPoAWkxzmobq7t7NFa5mWMMwRcnliTgADv1oF3bteG0WVTcBN5jByQOBk+nUUAT0UUUAFFFFABRRRQAUUUUAFFFFABRRRQAUUUUAFFFFABRRRQAUUUUAFFFFABRRRQAUUUUAFFFFABRRRQAUUUUAFFFFABRRRQAUUUUAFFFFABRRRQAUUUUAFFFFABRRRQAUUUUAFNd1jQu5wo60tV1/0qUOf9Sh+X/aPr9KAFgRnbz5Rhj91f7o/xqxRRQAUUUUAFFFFABRRRQAUUUUAFFFFABRRRQAUUUUAFFFFABRRRQAUUUUAMkRZEKMMg1HbuQTDIfnTof7w9anqC4jYgSR/6xOR7juKAJ6KZFIssYdehp9ABRRRQAUUUUAFFFFABRRRQBRa3lOuRXIX90ts8ZbI+8WUgY+gNYjaNPHo+n2i2KsRbnzsBGZZtqjJ3HHY/NyRgYrqaKAOPkjcSRJdW4e9+0Wm2QyIXiUeXuUjOeoc8ZBzntUsWkX4+07UeO4aGVWmyiiZm6cglj9TjbXUGNDIJCilwMBscj8afQByc1q1j9o1CDT/sfltA1vCzIC7DerKApIBIYj3PNaN3o876CtlFN+9Cgtk4V2zlifqcmtoqGxkA4ORkdDS0AcvougX9skpluntS5GFiIOcdzWi2kXZ6axcj8BWvRQBhyaJesP8AkLzt/vZ/xqu3h+8Bz9qEn1JrpKKAOZGk3kRyY1b3U5pRG8Z+dCn1BrpaQjPWgDDj45IH1wP8Ksxlv4S//AChq89rC/OwA+q8GoXsj/CVf2kXn8xzQAzew+9Jcr9UFKHQnH21gfcAU0K0P3vNhx3U71qVWlZc4iuF9uDQA5Ymb7t25+mKXyJP+fmT8hUWLRmxJF5Te42/rUothjMU0ijt82RQAeRJ/wA/Mn5CjyJP+fmT8hRtuV6SI/8AvLj+VHmzL9+An3Rs0AHkSf8APzJ+Qo8iT/n5k/IUfa4h9/cn+8pFSpLG/wBx1P0NAEXkSf8APzJ+Qo8iT/n5k/IVYooAr+RJ/wA/Mn5CjyJP+fmT8hViigCv5En/AD8yfkKPIk/5+ZPyFWKKAK/kSf8APzJ+Qo8iT/n5k/IVYooAr+RJ/wA/Mn5CjyJP+fmT8hViigCv5En/AD8yfkKoanp1xOUaNzLjIwxAxWvRQBkXljcN4cktEUyTFeFVgCfmzgE4qvJZzXVm9v8AY75Q00DN9qnRwVWVS2MOccZ+tb9FAHNSaNJHcuYbJPKWSbyQu0bA0a4I54G4N+dNk07yJrGxgRUF1Csd0gPOEIYsfXOXUn/aFdPSbRu3YG7GM45xQBR1i1a7sdkUYeQSRsuccAOpPX2BoNqw1xLpYwI/s7IzjHLFlI9+gNX6KACiiigAooooAKKKKACiiigAooooAKKKKACiiigAooooAKKKKACiiigAooooAKKKKACiiigAooooAKKKKACiiigAooooAKKKKACiiigAooooAKKKKACiiigAooooAKKKKACiioZ5SgCIMyPwo/rQAyZjNJ5CEgDmRh2HpVhVCqFUYA4ApkMQhTaOT1J9TUlABRRRQAUUUUAFFFFABRRRQAUUUUAFFFFABRRRQAUUUUAFFFFABRRRQAUUUUAFFFFAFYf6PcY/5Zyn8m/+vVmmSxiWMo3fv6Uy3kLoVf8A1iHDf40ATUUUUAFFFFABRRRQAUUUUAFFFFABRRRQAUUUUAFFFFABRRRQAUUUUAFFFFACVC9sjNuTMb/3l4qeigCqXliGJ4xKn95R/MULDE4328hTP908flVqoJLcFt8ZMb+q9/qKAE33EX30Eq+qcH8qfHcRyHCthu6ng1GJ3i4uQAOzr0P19KleOKZfmVWB6H/69AD6je3hf70a59cUzyZY/wDUy5H92Tn9aPtOzieNo/fqPzoAPsqj/VySJ9G4/Wjy7hfuzhvZkqZXVxlGDD1Bp1AFfddKeY43H+y2P50efIPv28g/3cGrFFAFf7Wg+8kq/VDSi8tyceYB9QRU9IQD1GaAIxcQnpKn/fQpwljPSRT+NBijPWNT+FNNvCf+WKf98igCQEHoQaWoDaW5/wCWS0n2O3/55j8zQBYqC4u4LXb50m3d04JpPscH9z/x41UvtJWfaYWCEdc5OaALN1fxW+nveANLGoBATGTzjvTYr5trveWz2Ua4+eaRMEk4xwxqC80x5NCksIijOy4BckKec84zVYaVK9u0P2GytVaWGRvKmZ9wSRWIIKDsDQBe/tew8yBFu4W8/dsZZAQdvXnNTJfWkiSOl1AyRjLssgIUc8n06H8qzJtJuTdTSxmHbJJKcFiMB41X065X9ain00/a9OtYgAohVLkKp2lEIZeen3gRj0Y0Aa1/qEGnxo8+/wDeOqKFUnJJA/DrUVzqsNtcNE8UzKm3zJVUbI9xwM85/IHFSanbPeWZhjKhi8bZbphXDH9BVS8tb6fUQ7RW81ohUxxtcMmGHJZlCHcc9OccetAGtRRRQAUUUUAFFFFABRRRQAUUUUAFFFFABRRRQAUUUUAFFFFABRRRQAUUUUAFFFFABRRRQAUUUUAFFFFABRRRQAUUUUAFFFFABRRRQAUUUUAFFFFABRRRQAUUUUAFFFIzBVLMcAck0ANlkWKMu34D1qO3jYEyy/6x/wDx0elNiUzyCZwQg/1an+dWaACiiigAooooAKKKKACiiigAooooAKKKKACiiigAooooAKKKKACiiigAooooAKKKKACiiigAqtcAxSLcL0HDj29fwqzSEAggjINAADkZHIpar25Mbtbsfu8ofVasUAFFFFABRRRQAUUUUAFFFFABRRRQAUUUUAFFFFABRRRQAUUUUAFFFFABRRRQAUUUUAIRkYPSoDA0Z3W7bfVD90/4VYooAhjuAzbHBjk/ut3+lS02SNJV2uoIqHE8H3f30fofvD/GgBzWsZO5cxt6ocUmLmPoyyj3+U1JFMko+RuR1B6ipKAK/wBqVeJVeM/7Q4/OpldHGUYMPY0tRNbQsclAD6rxQBNRVf7O6/6u4kX2b5hR/pS94nHvkGgCxRVfzp1+9bk+6sDR9qA+9FKv1SgCxRVf7ZB3Yj6qaUXcB/5ar+dAE9FRfaYP+eyf99VXu9TgttvPmFuyEHFAF2iqF5qSwaRJfxKHCjIV22jrjk9qhg1YCKWa7lshEhUbraYykFjgAjaMZJoA1aKzDrlp50SL5pD7wzGJx5ZQZIYEZH41JHrFjJDJKsx2RoJCTGwypJAIyOQSD0oAv0VS1O//ALPhSTyJJd0ip8vAXLAZJ/GorzU3tLtImtsxM6RhzJhmZiB8q4+YDIzyKANKiiigAooooAKKKKACiiigAooooAKKKKACiiigAooooAKKKKACiiigAooooAKKKKACiiigAooooAKKKKACiiigAooooAKKKKACiiigAooooAKKKKACiiigAoopOlAB0qsP9LfJB8hTx/tn/Cgk3Z2rkQjqf7/sParIAAAAwBwKACloooAKKKKACiiigAooooAKKKKACiiigAooooAKKKKACiiigAooooAKKKKACiiigAooooAKKKKACiiigCC5QlRIn+sj5Hv6ipI3EkauvQin1WX9xcFf+WcpyPZvSgCzRRRQAUUUUAFFFFABRRRQAUUUUAFFFFABRRRQAUUUUAFFFFABRRRQAUUUUAFFFFABRRRQAUUUUARS28cpyQVYdGXgio908P3181PVeGH4VZooAjimjlGUYHHUdxUlRSW8ch3EYb+8ODTNtxF91hKvo3B/OgCxRVf7UqnEyPGfUjI/OpkdXGUYMPY0AOooooAKaVU9VB/CnUUAM8qP+4v5VWu9NgutuQUK91wKuUUAULrTVm0l7GJ/LDDAZl3YOc8jIzUZ066li8u4uLXaJYpB5NsUPyOGwcuc5xj2zWnRQBkzaM0lxLMtwFMkjsQY84DRqmOv+znNR3GmNJfacihvKt0AmfACuFIKj67lB+mfWtqigCtf2v221MG/Zl0bOM/dYN/Sq19pkt5NhrhPs5dH2NFl0KkH5GzxnHoa0qKACiiigAooooAKKKKACiiigAooooAKKKKACiiigAooooAKKKKACiiigAooooAKKKKACiiigAooooAKKKKACiiigAooooAKKKKACiiigAooooAKKKKACiiopZ1jO0As56IOpoAezBVLMQAOpNV/nuzzlIPTu/8A9anLA0pD3BBx0QfdH+NWKAEAAAAAAHYUtFFABRRRQAUUUUAFFFFABRRRQAUUUUAFFFFABRRRQAUUUUAFFFFABRRRQAUUUUAFFFFABRRRQAUUUUAFFFFABUc0QljKHj0PoakooAht5TIhD8SKcMPepqrTgxSCdRx0kHqPX8KsAggEHIPIoAWiiigAooooAKKKKACiiigAooooAKKKKACiiigAooooAKKKKACiiigAooooAKKKKACiiigAooooAKKKKAEqJ7WFznYAfVeKmooAr/Z3X/V3Eg9m+YUf6Uv/ADyf8wasUUAV/NnHW3z/ALrij7SR1gmH0XNWKKAK/wBrTvHKPqhqpfar9n2CKMsTyd4IxWnUFxaQXW3zo923pyRQBSvNSkTQZL6EKsirwGBYA5x071FDqjQwSz3E5ulVkQJFaNE252Cj7zc8mr9zYRXFg1nloo2GMpjI5zxnNRf2azpsuL+6uFDpIA4jGCjhh91B3AoArNrn+kRoLSZVBkEwbbujKKG7Ng8EHjPWpE1yAwtI8FxHiJZUV1G6QM20YGeuccHHUU+XR4JJnl82VWd2dsEfxIEI6dMKPxpk+l+bfaecfubNT8xbl+mFIx2Kq2fUCgCXVryeytklghSTMiI5ZsbQWAzjv1pl/qTwXtvbQIr7pVWZj0QNnA+p/kPcVbu7ZLy3MMhYKWVsr1yrBh+oqvd6PYXkyzTW0RlDq5fYu5iOgJxyKAL9FFFABRRRQAUVi3OoXTNdyQ3Ftbw20nlDzoy3mPtBOSCMDnH6+1SN4gtEaJWBYOsbNJGylE39OpBP4A8UAa1FZR12BS5a3uFjUyqJCq7WaPduA5z/AAnHGOKbN4htoFVpYZ0GwSvu2gxoSQGI3Z5wTgZOOoFAGvRWVr2sHSYYisQkeUkAE4AA/wD1il0vWYb+zEzqYnyVZcEjP1oA1KKr/bYP75/75P8AhR9tg/vn/vk/4UAWKKr/AG2D++f++T/hR9tg/vn/AL5P+FAFiiq/22D++f8Avk/4UfbYP75/75P+FAFiiq/22D++f++T/hR9tg/vn/vk/wCFAFiiq/22D++f++T/AIUfbYP75/75P+FAFiiq/wBtg/vn/vk/4UfbYP75/wC+T/hQBYoqv9tg/vn/AL5P+FH22D++f++T/hQBYoqv9tg/vn/vk/4UfbYP75/75P8AhQBYoqv9tg/vn/vk/wCFH22D++f++T/hQBYoqv8AbYP75/75P+FH22D++f8Avk/4UAWKKr/bYP75/wC+T/hVTVtSNvpzz2zqHEkaZaMsAGdVJxwTwTxQBp0VjRaoYUSW5u1kiLPki1aPAVCx+82e3X8Kkk1eVZbVBp9xGZphGwkCjAKscghsdunsfbIBq0Vk22txSW8EhjlkVoomkmCBVQuBjI3ZHUHjOM9alg1iKa5EXkTorSSRLKwXazISGAwc/wAJ7dqANGiuc1PxSLO+MEVv5qpjcxbbnPPHFaqataOisrNyAfumgC9RVRb+OQ4jRmPvgU/dct0SNP8AeOf5UAWKhkuIozgtlv7q8mm/Z2k/10zMP7q/KKljijiGI0C/SgCH9/N/0xT82P8AhUsUKRZ2LyepPJNSUUAFFFFABRRRQAUUUUAFFFFABRRRQAUUUUAFFFFABRRRQAUUUUAFFFFABRRRQAUUUUAFFFFABRRRQAUUUUAFFFFABRRRQAUUUUAIRkYPSq8R8iXyT9xuYz/SrNRzRCaMqeD1B9DQBJRUMEpcFJOJE4YevvU1ABRRRQAUUUUAFFFFABRRRQAUUUUAFFFFABRRRQAUUUUAFFFFABRRRQAUUUUAFFFFABRRRQAUUUUAFFFFABRRRQAUUUUAFFFFABRRRQAUUUUAFFFFABRRRQAUUUUAZ02krJNPJFdXEC3GDMkZXDnGM8gkHAA4IqKPQLeIw+VNMiRpGhUbfnCDC5OMjgDOCM1rUUAZ0ujW8tuIWeUKHmkyCM5k37u3+2cfhSXOjw3EwlEssZ8tY3CBfnUZxyRkHk8jHX6VpUUAVb7T7XUI1S6j3hTleSCPxFPtLSCyt1gt0CRr261PRQAUUUUAFFFFABRRRQAUUUUAFFFFABRRRQAUUUUAFFFFABRRRQAUUUUAFQXdql5CIpCwUSJJ8vXKsGH6gVPRQBUvtPgvwguNxVQw2g8EMpU5/AmohpefLMt5cyyRyLIruVzwCMYAxggnPGeetaFFAGTHoMESRRR3E4gRY1eLK4l8sAKW4z0AzjGcVZj02GMwkNJ+5mknXJHLOWJzx0+c4/CrtFAFC70awvbgT3EAeTGM7iM/XFXdq4A2jA7Yp1FAEbQRN96ND+FR/ZIx/qy8Z/2WNWKKAK+y4j+5IJB6OMH86PtQU4mRoj6nkfnVikIyMHpQAAhhlSCD3FLVc22w7oGMZ9Oqn8KFnKsEnUIx6MPumgCxRRRQAUUUUAFFFFABRRRQAUUUUAFFFFABRRRQAUUUUAFFFFABRRRQAUUUUAFFFFABRRRQAUUUUAFFFFABRRRQAUUUUAFFFFABRRRQBBPExIki/wBYv/jw9KfFKsqbhwehB6g1JVeWNo386IZP8S/3h/jQBYopkciypuQ5H8qfQAUUUUAFFFFABRRRQAUUUUAFFFFABRRRQAUUUUAFFFFABRRRQAUUUUAFFFFABRRRQAUUUUAFFFFABRRRQAUUUUAFFFFABRSEgDJOBSKyt91gfoaAHUUUUAFFFFABRRRQAUUUUAFFFFABRRRQAUUUUAFFFFABRRRQAUUUUAFFFFABRRRQAUUUUAFFFFABRRRQAUUUUAFFFFABRRRQAUUUUAFFFFABRRRQAUUUUAFFFFABTXVXUqwBB7GnUUAVtsltymZIv7vdfp61NHIsiBkOQafVeSJo3MsHU/eTs3/16ALFFRxSrKm5foQeoNSUAFFFFABRRRQAUUUUAFFFFABRRRQAUUUUAFFFFABRRRQAUUUUAFFFFABRRRQAUUUUAFFFFABRRRQAUUUUAFFFFABRRRQAUUUUAV5ImR/Ngxu/iXs3/wBepIZllXK8EdVPUVJUMsAc71OyQdGH9fWgCaiq63BQhLgbG7N/CanHIyKAFooooAKKKKACiiigAooooAKKKKACiiigAooooAKKKKACiimPIiffdV+pxQA+iq5u4eilnPoqk0edM33Ldvq5AoAsUVXxdN1eNB7Ak0fZ3YfPcSH/AHcLQBP0pjTxL96VB/wIVH9jg6shY+rMTUiwxL92NB/wEUARm8t/+emfoCaPtSH7qSt9ENTgY6UtAFf7Q56W8v4gCjzpj0tm/FhViigCv5lwf+XdR9Xo33P/ADyT/vurFFAFfddf884/++jWdq0l6vl7dyLznyievvWzRQBhaqZD4TmNyQG2DcZBxjcOv4VWjnghtZDp1zpQnaWCPdYxrlVaVVORk54NdNRQBy81xcx3w8y+kJtpJ40Zgg3/ALtXAPGCeT09Kma81CBbWJrlpZb+JPKfy1HlvkF8ADptbIBz9w10NRNbRvdJcNuLxqQgJ4XPU49e2aAKHiKLfp6vvkXZNEcK2Af3i9fWqGqGGPWzO7Wk0wMKR28sRMhG7qhz7k8A9OcV0lJgZzQAtFFFABRRRQAUUUUAFFFFABRRRQAUUUUAFFFFABRRRQAUUUUAFFFFABRRRQAUUUUAFFFFABRRRQAUUUUAFFFFABRRRQAUUUUAFFFFABRRRQAUUUUAFFFFABRRRQBXmiYN50PDjqOzCpIpVlTcv4juDUlV5UaJzNEM/wB9f7w/xoAsUU2N1kQOpyDTqACiiigAooooAKKKKACiiigAooooAKKKKACiiigAooooAKKKKACiiigAooooAKKKKACiiigAooooAKKKKACiiigAqi2saas5ha+txKG2lDIM5zjGKvVnvG58QxS7G8sWrqWxxnevGfXg0AaFFcs0d7Ho+nxsb9p5bcySuzykiXavykLyD14JA4Ocmmvc3TCKW4a+juDPaqm3esewmPeGH3Qcl8556dqAOnRo7iIMhWSNu45BqPyHi5t32j+43K//AFqwrc3ReIXv9o79ieT5W/729t27t02/e4x071HO18ba6EH277Z5VwZsiTaDg7PL7Zztxt7ZoA6H7Qyf66Jl/wBocipldXAKsCD0rAezuoLuVopb5xHcW/lhpXZSrMokOM8jGc9h2xVWL+1T9pKPcfaRDLvUq+3dn5du75c+m3r3oA6gSIZGjDAuoBZc8gHOP5H8qdXK7ns5brUbYXxt4BA2J/MzIvzh1+fk43Zwe4q/e2F/P4eEAmZ7kqDIpb7zE5YZPbsPYUAbSurjKsGHqDmnVy/h7StTto5i0xtAxGFKh8++O1bH2TUP+gn/AOQFoA0KKzvsmof9BL/yCKQ2eof9BDP/AGzAoA0qKyzZah/z+5/MU02V73m3f8CNAGr0phmiXrIg+rCs0Wc4OWjz+R/nTxG69UcfSBTQBcN3AP8AloD9OaT7UD9yKVvov+NVxKV63Jj+sOKkV2f7t8p/4CKAJPMuG+7AF92f/CjZct1lRP8AdXP86BFORkXWf+ACjyrj/n5/8higA+zbv9ZLK/tuwP0pyW0KHIiXPqeab5Vx/wA/P/kMUeVcf8/P/kMUATgADAGBS1X8q4/5+f8AyGKPKuP+fn/yGKALFFV/KuP+fn/yGKPKuP8An5/8higCxRVfyrj/AJ+f/IYo8q4/5+f/ACGKALFFV/KuP+fn/wAhijyrj/n5/wDIYoAsUVX8q4/5+f8AyGKPKuP+fn/yGKALFFV/KuP+fn/yGKPKuP8An5/8higCxSEhRkkAe9QeVcf8/P8A5DFZ+q2V3N5ZVjMBkYAAxQBqTTRW8LTTSLHGoyzscAD61Fa6hZ3rMtrdRTFRkiNwcVnahb3C+GJYSrtMFHCLvYfMDwB14qKSWe4s3jhudQkdpoAS1q8BVfNXdg7R/DnPtQBullDBSwDHoM8mnVzE1rcR3mcXrLDJMsLF5GIBjUjnPI3bhk/SnvHeW/2K2Sa6Y38SpIzyMWjYHczc/dJUuOO6igDondI13SOqLkDLHA54FRyXVvDLHFLPEkknCIzgFvoO9UtetBc2KEQmWSOaNkwCSPnXJ/LNZ1/DcrrNw4ErmVofJjEG+N1B5DNg7cHJ6jHXmgDpKKKKACiiigAooooAKKKKACiiigAooooAKKKKACiiigAooooAKKKKACiiigAooooAKKKKACiiigAooooAKKKKACiiigAooooAKKKKACiiigAooooAKKKKACiiigAooooAqsPsshcf6pz8w/un1qyORkUEAggjIPaq8RMEghY5Rv8AVk/yoAs0UUUAFFFFABRRRQAUUUUAFFFFABRRRQAUUUUAFFFFABRRRQAUUUUAFFFFABRRRQAUUUUAFFFFABRRRQAUUUUAFFFFABVdrG1e5Fy0CGYYIcjnI6H61YooAKKKKACiiigCOaCKcKJo1cKwYBhkAjoakoooAKKKKACiiigAooooAKKKKAEpjRRv96NT9RUlFAFc2cP8KlT/ALLEUeRIv3Lh/wDgQDVYooAr/wClL/zzkH4g0faHX/WW8g/3fmqxRQBAt3ATjeFPowxUqsrDKsCPY0MoYYYAj3FRNaQE58sKf9nj+VAE9FV/s7D7k8i+xO4frRtul6PG/wDvKR/KgCxRVfzbhfvW4Purij7Tj70Mq/8AAc0AWKKr/bIO7FfqpFOW5gbpKn50ATUUwSIejqfxpwIPQ5oAWiiigAooqKe4htwDNIEB6Z70AS0VXnvILeza6kf9yoyWUFv0FJa3sd0zBI7hNoz+9geP8twGaALNRmCI3AnMamULtD45A9KGmjSVImYB5M7R6460+gBaKguru3s0VrmZYwzBFyeWJOAAO/WobnVbS0lMc7SqQQMiFyvPT5gMd6ALtFFFABRRRQAUUUUAFFFFABRRRQAUUUUAFFFFABRRRQAUUUUAFFFFABRRRQAUUUUAFFFFABRRRQAUUUUAFFFFABRRRQAUUUUAFFFFABRRRQAUUUUAFFFFABRRRQAUUUUAFRyxrLGUb8D6GpKKAIIJCcxSf6xOvuPWp6huImbEkfEidPf2p0MoljDDjsQex9KAJKKKKACiiigAooooAKKKKACiiigAooooAKKKKACiiigAooooAKKKKACiiigAooooAKKKKACiiigAooooAKKKKACiiigAooooAKKKKACiiigAooooAKKKKACiiigAooooAKKKKACiiigAooooAKKKKACiiigAooooASmmNG+8in6in0UAQm2gP/LJPypDZ25/5ZCp6KAK/wBjg7KR9GNH2SL1f/vs1YooAr/ZE/vSf99mqWoaU9wUMMnI4IkYmtWigDJvrCb/AIR6WziBllK8BWAJ+bPBOKrSWc11Zvb/AGO+UNNAzfap0cFVlUtjDnHGfrW/RQBzUmjSR3LmGyTylkm8kLtGwNGuCOeBuDfnTZNO8iaxsYEVBdQrHdIDzhCGLH1zl1J/2hXT0m0bt2BuxjOOcUAUdYtWu7HZFGHkEkbLnHADqT19gadcQSz6jb7l/wBGhUyE5+9JwF49huP1x6VdooAKKKKACiiigAooooAKKKKACiiigAooooAKKKKACiiigAooooAKKKKACiiigAooooAKKKKACiiigAooooAKKKKACiiigAooooAKKKKACiiigAooooAKKKKACiiigAooooAKKKKACq0oMEhnQZU/6xR/OrNJQAKQwBByD0NLVVf9Fk2n/UueD/dPp9Kt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0WRCrDIPUVBE7ROIZTkfwP6+31qzTJY1lQqw/H0oAfRVeKVkfyZvvfwt2Yf41YoAKKKKACiiigAooooAKKKKACiiigAooooAKKKKACiiigAooooAKKKKACiiigAooooAKKKKACiiigAooooAKKKKACiiigAooooAKKKKACiiigAooooAKKKKACiiigAooooAKKKKACiiigAooooAKKKKACiiigAooppZR1IH1NADqKjM0Q6yIP+BCmm5gH/LVPzoAmoqH7XB/z1X86qXmrR220Rr5pPXBxigDRorMvtSaPQpb6ABXVcgONwBzjoOtQw6o0MEs9xObpVZECRWjRNudgo+83PJoA2aKx21z/AEiNBaTKoMgmDbd0ZRQ3ZsHgg8Z61ImuQGFpHguI8RLKiuo3SBm2jAz1zjg46igDUoqhq15PZWySwQpJmREcs2NoLAZx361Tv9aktdVW1Xysbol2spJfe2Cdw4XHoetAG3RRRQAUUUUAFFFFABRRRQAUUUUAFFFFABRRRQAUUUUAFFFFABRRRQAUUUUAFFFFABRRRQAUUUUAFFFFABRRRQAUUUUAFFFFABRRRQAUUUUAFFFFABRRRQAUUUUAFFFFABRRRQAUUUUAFFFFADJY1lTaw+h9KijlaNhFP1PCv2b/AOvVimSIsilXAINAD6KqhpLbh8yRf3h1X61YVldQykEHuKAHUUUUAFFFFABRRRQAUUUUAFFFFABRRRQAUUUUAFFFFABRRRQAUUUUAFFFFABRRRQAUUUUAFFFFABRRRQAUUUUAFFFFABRRRQAUUUUAFFFFABRRRQAUUUUAFFFFABRRSE4GT0oAWioGuogcKxdvRBmk8y4f7kQQern+goAsUx5Ej++6r9TUX2eRx+9nY+y/KKcltCnIjXPqeTQA37Wh4jV5P8AdWjzLhvuwBfd2/oKnpaAK+y5brKif7q5/nR9nY/fuJT9DirFFAFf7JEfvF2/3nNKLS3HSJfx5qeigCIQQjpEn/fIpwjQdEUfhT6KAG7V/uj8qgurGC62+apyvQg4qzRQBUuNPhn09rIF442GMoRkc5zznvUf9ms6bLi/urhQ6SAOIxgo4YfdQdwKv0UAZ0ujwSTPL5sqs7s7YI/iQIR06YUfjTJ9L82+084/c2an5i3L9MKRjsVVs+oFalFAEF3bJeW5hkLBSytleuVYMP1FVp9JinuZJTNMqTMjSxLt2yFcYzkZHQdCOlaFFABRRRQAUUUUAFFFFABRRRQAUUUUAFFFFABRRRQAUUUUAFFFFABRRRQAUUUUAFFFFABRRRQAUUUUAFFFFABRRRQAUUUUAFFFFABRRRQAUUUUAFFFFABRRRQAUUUUAFFFFABRRWfdamYLyS3js57ho4llcxlBgEsB1YZPymgDQoqrDqNnN5AS5iDzoJI0LgMykZBx1ps2qWMMdy7XURNspaVFcFlA9RmgC5RVWPUbKV0RLuBncAqgkGTkAjjPoR+dPluY47eWZWVxHkNhwMEdRknA/GgCeiq63to9x9nW6habn92JAW468deKiOq2Z8sxTxzK8vlbo3DBTgnnnjgUAXKgaAqxeBgjHqp+6ac13bIm9riJU2eZuLgDb/e+nvVaDV7Wd5NkiGKMsDL5i7cKqsSOeRhuvbHNAE63O0hZ1Mbep+6fxqccjIqqb+weCSQ3ds0KHa7eYpVT6E54pqLAYTcW10qxAE7lcMnHX2oAu0VQXUoUhWaW5tTAx2iYSgKT6fWpm1CzSRI5LqFJJMbEaRQWz0wM85oAs0VXF9aGdoBdQ+cv3o/MG4cZ5H05p8FzBcpvt5o5kzjdGwYZ/CgCWiqUGrWFxdG2huVeXn5QDzj0PQ1doAKKKKACiiigAooooAKKKKACiiigAooooAKKKKACiiigAooqC9uVs7Oa5ZGdYlLsEHOB1xQBPRVOXUbeK5WJ3AUwmZpSQERcgDJPrnj6GpBf2ZSNxdQbJTiNvMGH5xx68kD8aALFFVhf2bRSSi7gMcXEjCQYT6ntUsc8MkAnjlR4SNwkVgVx65oAkoqt/aFl9n+0fa4PJzt8zzBtz6ZzjNRPq1oLhoElSSUIkmA6jKs2AQSf85HqKAL1FVX1KxRXZ723VUO1iZVAU+h54PBqWW5hhtzcSSqsIGd+eMUAS0VWstQtb9Ga1mEgU4bggj8DVmgAopKQuo6sB+NADqKjM8S9ZUH/AAIVGb22XrKv4c0AWKKqm/h/hDt9FppvSfuoo/3pAKALlFUjcues8CD/AGfmNN3wt/rLmST2UED9BQBceWOP77qv1NRfat3+qikk98YH5mo0a3T/AFdu59xGTUn2hz923l/HAoAMXMnUpEPb5jQLVDzIzyn/AGjx+VHmXB6W4H1cUf6We0K/maAJlVUGFUKPQDFOqv5dyes6r9Eo+zyH71zJ+AAoAsUlQfZVP3pJW+rmj7HB3TP1YmgCYyIOrqPqaYbiEdZU/wC+hSC1gHSJPxFOEUY6RoP+AigBhu4B/wAtV/Ok+2W//PTP0BqYKo6KB+FOoAr/AGyHsWP/AAA0fa4+yyH/AIAasUUAV/tS9o5T/wAANH2of88Zv++DViigCv8Aah/zxm/74qlqOpy25RYoiueSZF/lWrUcsMUwAljVwOmRQBmX19MfDst3ETHNt4KAEg7scZ4qNLq4sraSdlvpm3xRrHdGNQS7heCo9+9alxaQXNq1tKmYWGCqkrx7EcioU0u1QEE3Eg3K2JbmSQAqwYH5mOOQKAM99YuxdIht4kERlWZRKTkqgYbTt9GHpUg1uVYgZrMJJLEkkCCXO8s23aTjgglc9fve1XZNMtJJGdojuZy5IdhklQp6H0A49qZLpqS3tlKQois1Plrgk5Ix19Mfrj0oAbrU91bWiS2rxriWNXLLk7S6jj86papqF3aXrsGlVFeJY4lh3JKGIDEtjgjJ7joOua2biCO5i8qZdyZDYyRyCCP1AqKXTraW5Fw6MZMqSN7BSV6ErnBI9x/KgC1RRRQAUUUUAFFFFABRRRQAUUUUAFFFFABRRRQAUUUUAFFFFABRRRQAUUUUAFFFFABRRRQAUUUUAFFFFABRRRQAUUUUAFFFFABRRRQAUUUUAFFFFABRRRQAUUUUAFFFFABWZNpEV1q011coskTQRxqu49Qzk5HQj5h+tadFAGNNptybmVIVgFtNNFKX3EPGE2/KFxj+DjkYyfxqx6Dc+XLDIyYEM0UchlZi2/uVwAPU9ea6OigDAubGW30+/nkRPtMskc0Iiy53oiBV6Z+8p/A1bbTZD4fexDL58kZ3sehduWP5k1qUUAYkuiyyQhA6RsbqaZnXOQrpIoxx1+Zfypf7Nu5xB58dpCYmQHyiSSqo69cD+9wO3PPNbVFAHODR9RaOHzBa7reGKNEEjESFHDcnbwDj3x70S6HeTpelvs0b3KXACqxIUyIijJx6qc10dFAGFqVpJbXwv4/LEatFiMhsHasindgHA+cYOD0p+nWkkvh2WB4Y1aZ5mEbblXDSMR6EDBHuK2qKAMKLT9RgdLgCGaRJHIiklPRlUZLhMkgr1I6HGabHoUyWdxFviLyQRRq3PBUkntwOeK36KAOW+zTT3kdmI4pBFJcszurgkOHHzDAwCWHQnPUVq6dp80ccyXhBRyNiiQuygDHL4BPtnP1rUooA5nT/AAq9rqCzS3CtEhyoUEE/X0re+xxf7f8A32asUUAV/scX+3/32aPscX+3/wB9mrFFAFf7HF/t/wDfZo+xxf7f/fZqxRQBX+xxf7f/AH2aPscX+3/32asUUAV/scX+3/32aPscX+3/AN9mrFFAFf7HF/t/99mj7HF/t/8AfZqxRQBX+xxf7f8A32aPscX+3/32asUUAV/scX+3/wB9mj7HF/t/99mrFFAFf7HF/t/99mj7HF/t/wDfZqxRQBX+xxf7f/fZpVtYgejHjBBYkGp6KAOeTQblLGWNpkeZZIxDhyuYoz8ik44PU5weTU9lpEsVzBPKIgVaV2XeXwz7QOSBnhTnp1raooA5saJfCAKGjRYjGY4hMSPlJ4DldyjngfNgir9vpjppE9tIkZkmEhKF2ZPm7E8E+5GK1aKAMEabqQjHzxk+dv2mb59uzb/rNmevtnHGe1RwaJeR26RM0HEUUZO9v4JS/p3B/MfjXRUUAYMmjXEdvb+TsMkU0zsqymMNvJOd208gEdvWpptEE2iR2JcJIiAAqSVBBz37VsUUAc9pXhlbVZDdSl3bGBExUAf1q+dEsz3m/wC/rf41pUUAZh0KzPeb/v6aadAtOzzD/gea1aKAMn+woR92Vx9eaX+yWX7soP1GK1aKAMsWMydkb6Y/qKcI5E+8jL9Ilb+VaVFAGesm0489FPo8W2p1a4b7kkD/AJ1YIBGCAR71C1rCxz5YU+q8UAJuuh1jjb6MRR50462x/BwaPIkT/Vzt9HG6jzLhPvxLIPVD/Q0AH2kj70Ew/wCA5o+1xD729fqppRdxbtrExt6OMVMCCMg5HtQBCLqBukq/icVIJY26Op+hpSit95QfqKYbaE9Yk/75oAkpar/Y4O0ePoSKPsqj7skq/RzQBYoqv9ncdLiX8SDR5M46XJ/FBQBYoqv5dyP+W6n6pRi6HR4j9VNAFiiq/wDpf/TH9aM3X92H8zQBYoqvuuf+eUf/AH1Rvuf+eKf990AWKKr77n/nin/ff/1qztWu7uLywAYlOeVOc0AbNFYmoTXDeF5ZSWExUYIbaT8wHUdOKaRc6baySx2wileWGJfNupJ1O6QKeD0xntQBu0Vzsmo6gL0K0sObdplcLGQsm1FYHG7j73vUh1a+hSFJ1tzPdxI1uEUgbywBB55ADKe3Q0Ab1FZWsZaSBFluC5V9lvbtsaRuMMWzwq+/HI68A0JJLyMTPPdObm0NuiqjlVcnbuJXodxJHPpxigDpKKKKACiiigAooooAKKKKACiiigAooooAKKKKACiiigAooooAKKKKACiiigAooooAKKKKACiiigAooooAKKKKACiiigAooooAKKKKACiiigAooooAKKKKACiiigAooooAKKKKACiiigAooooAKKKKACiiigAooooAKKKKACiiigAooooAKKKKACiiigAooooAKKKKACiiigAooooAKKKKACiiigAooooAKKKKACiiigAooooAKKKKACiiigAooooAKKKKACiiigAooooAKKKKAEKhhhgCPeoDaR5yhaM/7BxViigCuVuY/usko/2hg0fatn+ujeP3xkfmKsUUAMSWOQfI6t9DT6ie3ikOWjGfUcGmfZ3X/VTuvs3zCgCxRVfddJ1SOT6HaaPtOP8AWQyr77cj9KALFFQC7gJx5gB9+KlV1b7rA/Q0AOooooAKKKKACkpaKAI5oYp4mimjSSNhhkdQQfqDUEOl6fb58ixtYskE7IVXJByOg7EA1PNNFbwtLPIscaDLMxwBUVrqFnesy2t1FMVGSI3BxQA57S2kbL28THcWyUB5xjP1xx9KY9jG93bzsfltwfKjCgBSRjP5cVYLKGClgGPQZ5NOoArXVhZ3hU3dpBOV4UyxhsfTNH2Cz8yKT7JBvhAWNvLGUA6AelST3MFsqtcTxwqxwDI4UE+nNOMiBkUuoL8KCfvcZ49eKAH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qt94A/UVG1rA3WJfwGKmooAr/AGSIfd3r9HNH2YjpPMP+BZqxRQBX8iUdLl/xUGjyrjtcD8YxViigCv5dz/z3X/vj/wCvWdq0F7II8EyJ3CDv7itmigDF1CG5PhiWJlkabaOFUu33geg68VFJLPcWbxw3OoSO00AJa1eAqvmruwdo/hzn2rfooA5ia1uI7zOL1lhkmWFi8jEAxqRznkbtwyfpT3jvLf7FbJNdMb+JUkZ5GLRsDuZufukqXHHdRXSVGYIjcCcxqZQu0PjkD0oAy9bkCTwBbd2kZHXzxbvMsSnGflUHJPGM+h+hb9giju9Flt4pGEKmPzHUhlTyyBuz05x171t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6838" y="628650"/>
            <a:ext cx="9458325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775855" y="817417"/>
            <a:ext cx="52647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+mj-lt"/>
              </a:rPr>
              <a:t>Distant reading:</a:t>
            </a:r>
          </a:p>
          <a:p>
            <a:r>
              <a:rPr lang="en-US" sz="3200" dirty="0" smtClean="0">
                <a:latin typeface="+mj-lt"/>
              </a:rPr>
              <a:t>… </a:t>
            </a:r>
            <a:r>
              <a:rPr lang="en-US" sz="3200" dirty="0" smtClean="0">
                <a:latin typeface="+mj-lt"/>
              </a:rPr>
              <a:t>plays quoted by John Marston, sorted by genre</a:t>
            </a: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6363" y="123825"/>
            <a:ext cx="6696075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775855" y="817417"/>
            <a:ext cx="52647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+mj-lt"/>
              </a:rPr>
              <a:t>Distant Reading</a:t>
            </a:r>
          </a:p>
          <a:p>
            <a:r>
              <a:rPr lang="en-US" sz="3200" dirty="0" err="1" smtClean="0">
                <a:latin typeface="+mj-lt"/>
              </a:rPr>
              <a:t>Lexias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smtClean="0">
                <a:latin typeface="+mj-lt"/>
              </a:rPr>
              <a:t>shared between John Marston, William Shakespeare, William </a:t>
            </a:r>
            <a:r>
              <a:rPr lang="en-US" sz="3200" dirty="0" err="1" smtClean="0">
                <a:latin typeface="+mj-lt"/>
              </a:rPr>
              <a:t>Hemings</a:t>
            </a:r>
            <a:r>
              <a:rPr lang="en-US" sz="3200" dirty="0" smtClean="0">
                <a:latin typeface="+mj-lt"/>
              </a:rPr>
              <a:t>, Cyril Tourneur and Nathan Field</a:t>
            </a: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2109" y="0"/>
            <a:ext cx="14280573" cy="874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775855" y="817417"/>
            <a:ext cx="52647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+mj-lt"/>
              </a:rPr>
              <a:t>Lexias</a:t>
            </a:r>
            <a:r>
              <a:rPr lang="en-US" sz="3200" b="1" dirty="0" smtClean="0">
                <a:latin typeface="+mj-lt"/>
              </a:rPr>
              <a:t> circulating </a:t>
            </a:r>
          </a:p>
          <a:p>
            <a:r>
              <a:rPr lang="en-US" sz="3200" b="1" dirty="0" smtClean="0">
                <a:latin typeface="+mj-lt"/>
              </a:rPr>
              <a:t>in London theatres</a:t>
            </a: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6EAF7F9-F27C-9249-B6E8-3C9DEF1D4A62}"/>
              </a:ext>
            </a:extLst>
          </p:cNvPr>
          <p:cNvSpPr txBox="1"/>
          <p:nvPr/>
        </p:nvSpPr>
        <p:spPr>
          <a:xfrm>
            <a:off x="971772" y="365125"/>
            <a:ext cx="97801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latin typeface="PT Serif" panose="020A0603040505020204" pitchFamily="18" charset="77"/>
              </a:rPr>
              <a:t>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834068-3C67-0448-B3B4-9BE4E302F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623180" cy="11591274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="" xmlns:a16="http://schemas.microsoft.com/office/drawing/2014/main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966" y="5513294"/>
            <a:ext cx="2939551" cy="1015038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914400" y="1122364"/>
            <a:ext cx="10596282" cy="1432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"Look thee, I speak play scraps"</a:t>
            </a:r>
            <a:endParaRPr kumimoji="0" lang="de-CH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Untertitel 2"/>
          <p:cNvSpPr txBox="1">
            <a:spLocks/>
          </p:cNvSpPr>
          <p:nvPr/>
        </p:nvSpPr>
        <p:spPr>
          <a:xfrm>
            <a:off x="1524000" y="2729753"/>
            <a:ext cx="9144000" cy="3012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+mj-lt"/>
              </a:rPr>
              <a:t>Mapping early modern </a:t>
            </a:r>
            <a:r>
              <a:rPr lang="en-US" sz="4000" b="1" dirty="0" err="1" smtClean="0">
                <a:solidFill>
                  <a:schemeClr val="bg1"/>
                </a:solidFill>
                <a:latin typeface="+mj-lt"/>
              </a:rPr>
              <a:t>intertextuality</a:t>
            </a:r>
            <a:r>
              <a:rPr lang="en-US" sz="4000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reviving results of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historical scholarship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b="1" smtClean="0">
                <a:solidFill>
                  <a:schemeClr val="bg1"/>
                </a:solidFill>
                <a:latin typeface="+mj-lt"/>
              </a:rPr>
              <a:t>contextualizing them with 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electronic searches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sorting and linking </a:t>
            </a:r>
            <a:r>
              <a:rPr lang="en-US" sz="3200" b="1" noProof="0" dirty="0" smtClean="0">
                <a:solidFill>
                  <a:schemeClr val="bg1"/>
                </a:solidFill>
                <a:latin typeface="+mj-lt"/>
              </a:rPr>
              <a:t>the complex data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m</a:t>
            </a:r>
            <a:r>
              <a: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aking data available and accessible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928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343891"/>
            <a:ext cx="978010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+mj-lt"/>
              </a:rPr>
              <a:t>The Corpus </a:t>
            </a:r>
          </a:p>
          <a:p>
            <a:r>
              <a:rPr lang="en-US" sz="4000" b="1" dirty="0" smtClean="0">
                <a:latin typeface="+mj-lt"/>
              </a:rPr>
              <a:t>Passages from British plays </a:t>
            </a:r>
          </a:p>
          <a:p>
            <a:r>
              <a:rPr lang="en-US" sz="4000" b="1" dirty="0" smtClean="0">
                <a:latin typeface="+mj-lt"/>
              </a:rPr>
              <a:t>written between 1533 and 1688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2500 extracts and counting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+mj-lt"/>
              </a:rPr>
              <a:t>Metadata: Martin Wiggins' </a:t>
            </a:r>
            <a:r>
              <a:rPr lang="en-US" sz="2400" i="1" dirty="0" smtClean="0">
                <a:latin typeface="+mj-lt"/>
              </a:rPr>
              <a:t>Catalogue of British Drama  1533-1642 </a:t>
            </a:r>
            <a:r>
              <a:rPr lang="en-US" sz="2400" dirty="0" smtClean="0">
                <a:latin typeface="+mj-lt"/>
              </a:rPr>
              <a:t>(OUP)</a:t>
            </a:r>
            <a:endParaRPr lang="en-US" sz="2400" i="1" dirty="0" smtClean="0"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+mj-lt"/>
              </a:rPr>
              <a:t>Texts will be available in modern spelling</a:t>
            </a:r>
          </a:p>
          <a:p>
            <a:r>
              <a:rPr lang="en-US" sz="2400" dirty="0" smtClean="0">
                <a:latin typeface="+mj-lt"/>
              </a:rPr>
              <a:t>Shakespeare's texts will be quoted from 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+mj-lt"/>
              </a:rPr>
              <a:t>http://www.folgerdigitaltexts.org</a:t>
            </a:r>
            <a:endParaRPr lang="de-CH" sz="2400" dirty="0" smtClean="0">
              <a:latin typeface="+mj-lt"/>
            </a:endParaRPr>
          </a:p>
          <a:p>
            <a:endParaRPr lang="en-US" sz="2400" i="1" dirty="0" smtClean="0">
              <a:latin typeface="+mj-lt"/>
            </a:endParaRPr>
          </a:p>
          <a:p>
            <a:endParaRPr lang="en-US" sz="3600" dirty="0" smtClean="0">
              <a:latin typeface="+mj-lt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319" y="5244935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413164"/>
            <a:ext cx="97801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+mj-lt"/>
              </a:rPr>
              <a:t>The Corpus </a:t>
            </a:r>
          </a:p>
          <a:p>
            <a:endParaRPr lang="en-US" sz="36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What makes a passage from an English Renaissance play eligible for inclusion in the </a:t>
            </a:r>
            <a:r>
              <a:rPr lang="en-US" sz="3200" dirty="0" err="1" smtClean="0">
                <a:latin typeface="+mj-lt"/>
              </a:rPr>
              <a:t>WordWeb</a:t>
            </a:r>
            <a:r>
              <a:rPr lang="en-US" sz="3200" dirty="0" smtClean="0">
                <a:latin typeface="+mj-lt"/>
              </a:rPr>
              <a:t> corpus?</a:t>
            </a:r>
          </a:p>
          <a:p>
            <a:endParaRPr lang="en-US" sz="3600" dirty="0" smtClean="0">
              <a:latin typeface="+mj-lt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247" y="5233554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6EAF7F9-F27C-9249-B6E8-3C9DEF1D4A62}"/>
              </a:ext>
            </a:extLst>
          </p:cNvPr>
          <p:cNvSpPr txBox="1"/>
          <p:nvPr/>
        </p:nvSpPr>
        <p:spPr>
          <a:xfrm>
            <a:off x="1205948" y="365125"/>
            <a:ext cx="97801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latin typeface="PT Serif" panose="020A0603040505020204" pitchFamily="18" charset="77"/>
              </a:rPr>
              <a:t>Sample Slide 4, No Image</a:t>
            </a:r>
          </a:p>
        </p:txBody>
      </p:sp>
      <p:pic>
        <p:nvPicPr>
          <p:cNvPr id="2" name="Shakespear in Love 02.mp4">
            <a:hlinkClick r:id="" action="ppaction://media"/>
            <a:extLst>
              <a:ext uri="{FF2B5EF4-FFF2-40B4-BE49-F238E27FC236}">
                <a16:creationId xmlns="" xmlns:a16="http://schemas.microsoft.com/office/drawing/2014/main" id="{744A4CB0-6DD6-D44D-93D8-971D6F98BD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="" xmlns:a16="http://schemas.microsoft.com/office/drawing/2014/main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019" y="5477837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67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873" y="5298849"/>
            <a:ext cx="2939551" cy="1015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021976"/>
            <a:ext cx="978010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+mj-lt"/>
              </a:rPr>
              <a:t>The Corpus </a:t>
            </a:r>
            <a:endParaRPr lang="en-US" sz="2000" b="1" dirty="0" smtClean="0">
              <a:solidFill>
                <a:srgbClr val="FF0000"/>
              </a:solidFill>
              <a:latin typeface="+mj-lt"/>
            </a:endParaRPr>
          </a:p>
          <a:p>
            <a:endParaRPr lang="en-US" sz="36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A passage from a Renaissance play </a:t>
            </a:r>
          </a:p>
          <a:p>
            <a:r>
              <a:rPr lang="en-US" sz="3200" dirty="0" smtClean="0">
                <a:latin typeface="+mj-lt"/>
              </a:rPr>
              <a:t>is part of the </a:t>
            </a:r>
            <a:r>
              <a:rPr lang="en-US" sz="3200" dirty="0" err="1" smtClean="0">
                <a:latin typeface="+mj-lt"/>
              </a:rPr>
              <a:t>Wordweb</a:t>
            </a:r>
            <a:r>
              <a:rPr lang="en-US" sz="3200" dirty="0" smtClean="0">
                <a:latin typeface="+mj-lt"/>
              </a:rPr>
              <a:t> corpus </a:t>
            </a:r>
          </a:p>
          <a:p>
            <a:r>
              <a:rPr lang="en-US" sz="3200" dirty="0" smtClean="0">
                <a:latin typeface="+mj-lt"/>
              </a:rPr>
              <a:t>if it contains something that is also contained </a:t>
            </a:r>
          </a:p>
          <a:p>
            <a:r>
              <a:rPr lang="en-US" sz="3200" dirty="0" smtClean="0">
                <a:latin typeface="+mj-lt"/>
              </a:rPr>
              <a:t>in at least one passage from another Renaissance play.</a:t>
            </a:r>
          </a:p>
          <a:p>
            <a:endParaRPr lang="en-US" sz="3200" dirty="0" smtClean="0">
              <a:latin typeface="+mj-lt"/>
            </a:endParaRPr>
          </a:p>
          <a:p>
            <a:r>
              <a:rPr lang="en-US" sz="3200" dirty="0" err="1" smtClean="0">
                <a:latin typeface="+mj-lt"/>
              </a:rPr>
              <a:t>WordWeb</a:t>
            </a:r>
            <a:r>
              <a:rPr lang="en-US" sz="3200" dirty="0" smtClean="0">
                <a:latin typeface="+mj-lt"/>
              </a:rPr>
              <a:t> / </a:t>
            </a:r>
            <a:r>
              <a:rPr lang="en-US" sz="3200" b="1" dirty="0" smtClean="0">
                <a:latin typeface="+mj-lt"/>
              </a:rPr>
              <a:t>IDEM </a:t>
            </a:r>
            <a:r>
              <a:rPr lang="en-US" sz="3200" dirty="0" smtClean="0">
                <a:latin typeface="+mj-lt"/>
              </a:rPr>
              <a:t>(Latin = the same)</a:t>
            </a:r>
          </a:p>
          <a:p>
            <a:r>
              <a:rPr lang="en-US" sz="3200" b="1" dirty="0" err="1" smtClean="0"/>
              <a:t>I</a:t>
            </a:r>
            <a:r>
              <a:rPr lang="en-US" sz="3200" dirty="0" err="1" smtClean="0">
                <a:latin typeface="+mj-lt"/>
              </a:rPr>
              <a:t>ntertextuality</a:t>
            </a:r>
            <a:r>
              <a:rPr lang="en-US" sz="3200" dirty="0" smtClean="0">
                <a:latin typeface="+mj-lt"/>
              </a:rPr>
              <a:t> in </a:t>
            </a:r>
            <a:r>
              <a:rPr lang="en-US" sz="3200" b="1" dirty="0" smtClean="0"/>
              <a:t>D</a:t>
            </a:r>
            <a:r>
              <a:rPr lang="en-US" sz="3200" dirty="0" smtClean="0">
                <a:latin typeface="+mj-lt"/>
              </a:rPr>
              <a:t>rama of the </a:t>
            </a:r>
            <a:r>
              <a:rPr lang="en-US" sz="3200" b="1" dirty="0" smtClean="0"/>
              <a:t>E</a:t>
            </a:r>
            <a:r>
              <a:rPr lang="en-US" sz="3200" dirty="0" smtClean="0">
                <a:latin typeface="+mj-lt"/>
              </a:rPr>
              <a:t>arly </a:t>
            </a:r>
            <a:r>
              <a:rPr lang="en-US" sz="3200" b="1" dirty="0" smtClean="0"/>
              <a:t>M</a:t>
            </a:r>
            <a:r>
              <a:rPr lang="en-US" sz="3200" dirty="0" smtClean="0">
                <a:latin typeface="+mj-lt"/>
              </a:rPr>
              <a:t>odern Period</a:t>
            </a:r>
          </a:p>
        </p:txBody>
      </p:sp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EAF7F9-F27C-9249-B6E8-3C9DEF1D4A62}"/>
              </a:ext>
            </a:extLst>
          </p:cNvPr>
          <p:cNvSpPr txBox="1"/>
          <p:nvPr/>
        </p:nvSpPr>
        <p:spPr>
          <a:xfrm>
            <a:off x="1205948" y="1021976"/>
            <a:ext cx="97801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+mj-lt"/>
              </a:rPr>
              <a:t>The Corpus</a:t>
            </a:r>
            <a:endParaRPr lang="en-US" sz="20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4400" b="1" dirty="0" smtClean="0">
                <a:latin typeface="+mj-lt"/>
              </a:rPr>
              <a:t>Unit of analysis</a:t>
            </a:r>
          </a:p>
          <a:p>
            <a:endParaRPr lang="en-US" sz="36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Two or more passages from a play </a:t>
            </a:r>
          </a:p>
          <a:p>
            <a:r>
              <a:rPr lang="en-US" sz="3200" dirty="0" smtClean="0">
                <a:latin typeface="+mj-lt"/>
              </a:rPr>
              <a:t>which share an element,</a:t>
            </a:r>
          </a:p>
          <a:p>
            <a:r>
              <a:rPr lang="en-US" sz="3200" dirty="0" smtClean="0">
                <a:latin typeface="+mj-lt"/>
              </a:rPr>
              <a:t>the so-called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"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lexia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".</a:t>
            </a:r>
            <a:endParaRPr lang="de-CH" sz="3200" dirty="0" smtClean="0">
              <a:latin typeface="+mj-lt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D2396EE6-8252-204B-AC88-B6A31A5C6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964" y="5238515"/>
            <a:ext cx="2939551" cy="1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1133</Words>
  <Application>Microsoft Office PowerPoint</Application>
  <PresentationFormat>Benutzerdefiniert</PresentationFormat>
  <Paragraphs>241</Paragraphs>
  <Slides>47</Slides>
  <Notes>2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48" baseType="lpstr">
      <vt:lpstr>Office Theme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By Playwright</vt:lpstr>
      <vt:lpstr>By Play</vt:lpstr>
      <vt:lpstr>Browse all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and Managing</dc:title>
  <dc:creator>Gabrielle Linnell</dc:creator>
  <cp:lastModifiedBy>R. Hohl</cp:lastModifiedBy>
  <cp:revision>94</cp:revision>
  <dcterms:created xsi:type="dcterms:W3CDTF">2019-05-07T15:27:40Z</dcterms:created>
  <dcterms:modified xsi:type="dcterms:W3CDTF">2019-07-11T20:01:43Z</dcterms:modified>
</cp:coreProperties>
</file>